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76" r:id="rId3"/>
    <p:sldId id="257" r:id="rId4"/>
    <p:sldId id="258" r:id="rId5"/>
    <p:sldId id="273" r:id="rId6"/>
    <p:sldId id="256" r:id="rId7"/>
    <p:sldId id="259" r:id="rId8"/>
    <p:sldId id="260" r:id="rId9"/>
    <p:sldId id="261" r:id="rId10"/>
    <p:sldId id="262" r:id="rId11"/>
    <p:sldId id="263" r:id="rId12"/>
    <p:sldId id="264" r:id="rId13"/>
    <p:sldId id="277" r:id="rId14"/>
    <p:sldId id="279" r:id="rId15"/>
    <p:sldId id="265" r:id="rId16"/>
    <p:sldId id="278" r:id="rId17"/>
    <p:sldId id="280" r:id="rId18"/>
    <p:sldId id="281" r:id="rId19"/>
    <p:sldId id="269" r:id="rId20"/>
    <p:sldId id="282" r:id="rId21"/>
    <p:sldId id="272" r:id="rId22"/>
    <p:sldId id="275" r:id="rId23"/>
    <p:sldId id="270" r:id="rId24"/>
    <p:sldId id="271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Josefin Sans Bold" pitchFamily="2" charset="0"/>
      <p:regular r:id="rId33"/>
      <p:bold r:id="rId34"/>
      <p:boldItalic r:id="rId35"/>
    </p:embeddedFont>
    <p:embeddedFont>
      <p:font typeface="Josefin Sans Regular" pitchFamily="2" charset="0"/>
      <p:regular r:id="rId36"/>
    </p:embeddedFont>
    <p:embeddedFont>
      <p:font typeface="Josefin Sans Regular Bold" panose="020B0604020202020204" charset="0"/>
      <p:regular r:id="rId37"/>
    </p:embeddedFont>
    <p:embeddedFont>
      <p:font typeface="Open Sans Extrabold" panose="020B0906030804020204" pitchFamily="34" charset="0"/>
      <p:bold r:id="rId38"/>
      <p:boldItalic r:id="rId39"/>
    </p:embeddedFont>
    <p:embeddedFont>
      <p:font typeface="Open Sans Light" panose="020B030603050402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DDE"/>
    <a:srgbClr val="D0D7E4"/>
    <a:srgbClr val="2B4B82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C23425-FE92-4FC4-8098-99E985A1EF43}" v="4521" dt="2021-11-28T00:52:45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894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rgbClr val="94DDDE"/>
                </a:solidFill>
              </a:rPr>
              <a:t>Số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liệu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khảo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sát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nhỏ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trong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lớp</a:t>
            </a:r>
            <a:r>
              <a:rPr lang="en-US" b="1" baseline="0" dirty="0">
                <a:solidFill>
                  <a:srgbClr val="94DDDE"/>
                </a:solidFill>
              </a:rPr>
              <a:t> 10A5</a:t>
            </a:r>
            <a:endParaRPr lang="en-US" b="1" dirty="0">
              <a:solidFill>
                <a:srgbClr val="94DDDE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ED-409F-9BEA-52B706B80DD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ED-409F-9BEA-52B706B80DD6}"/>
              </c:ext>
            </c:extLst>
          </c:dPt>
          <c:cat>
            <c:strRef>
              <c:f>Sheet1!$A$2:$A$3</c:f>
              <c:strCache>
                <c:ptCount val="2"/>
                <c:pt idx="0">
                  <c:v>Đồng tình</c:v>
                </c:pt>
                <c:pt idx="1">
                  <c:v>Không đồng tình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A8-4C48-AE7A-5010D11BD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rgbClr val="94DDD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rgbClr val="94DDDE"/>
                </a:solidFill>
              </a:rPr>
              <a:t>Số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liệu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khảo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sát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nhỏ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trong</a:t>
            </a:r>
            <a:r>
              <a:rPr lang="en-US" b="1" baseline="0" dirty="0">
                <a:solidFill>
                  <a:srgbClr val="94DDDE"/>
                </a:solidFill>
              </a:rPr>
              <a:t> </a:t>
            </a:r>
            <a:r>
              <a:rPr lang="en-US" b="1" baseline="0" dirty="0" err="1">
                <a:solidFill>
                  <a:srgbClr val="94DDDE"/>
                </a:solidFill>
              </a:rPr>
              <a:t>lớp</a:t>
            </a:r>
            <a:r>
              <a:rPr lang="en-US" b="1" baseline="0" dirty="0">
                <a:solidFill>
                  <a:srgbClr val="94DDDE"/>
                </a:solidFill>
              </a:rPr>
              <a:t> 10A5</a:t>
            </a:r>
            <a:endParaRPr lang="en-US" b="1" dirty="0">
              <a:solidFill>
                <a:srgbClr val="94DDDE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Đồng tình</c:v>
                </c:pt>
                <c:pt idx="1">
                  <c:v>Không đồng tình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A8-4C48-AE7A-5010D11BD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rgbClr val="94DDDE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3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C0EB0-EC4A-4181-9025-33DC392251F3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34E2F-BA3F-4C02-B1DF-87A1D2FF8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6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34E2F-BA3F-4C02-B1DF-87A1D2FF80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1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24A1-0C7F-4E79-B3FA-28DD6888B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C5061-0D3E-429E-A31B-066CA2F70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FB561-DE79-47AC-B7F5-338E1AFA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A8B20-350A-4651-B373-8527E975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05E8C-CE56-482C-951B-285E9E65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F07D-50F5-45B1-933C-CFA3FEF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ACFB1-661E-45C6-888B-AFB0852F0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2F805-0BE4-4296-B869-20B3E3F7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C89B3-83FB-4E66-A05F-806480FE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A050-7D45-49AF-862F-2F56F50B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4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5CCE-A23D-4314-82B9-6FBEE07B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6652E-5683-43D9-ADF0-36770881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E1652-0657-4F83-BFD1-020C6396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DEED4-ABB1-410C-B829-2C4383BD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AE82-6102-4A2A-88A3-AEA0543B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19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EB44-800E-4ED6-A170-4AB2F8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C6F9-4939-4871-A89C-40567E772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BE5D3-B929-416C-834A-0C305F669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9F82C-BDB0-4EBA-AD4B-DD02D81B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473DF-4392-41A0-8B16-B06952D1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86CDB-E12F-4E71-A67E-DD1273D9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84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2CA6-DDA8-4B87-8966-3B06BD8D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6ECB6-C2D0-4AD0-9D37-7E6D4C2EC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F6A9B-11D7-4081-A79A-8A5C74825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3D3FD-D5B4-4FA7-A8AA-C201210AF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7AB21-53D2-48BC-9032-5BECD7F19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CA203-79C6-43C1-AE38-DA21C39FE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C9777-3431-4F02-86D1-4F8E0D60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39426-04AF-4C7F-A281-93E23FD7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49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0EBE-7237-44A8-AD90-292937F7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F8C3D-38F7-455D-AF16-6356FEBD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6C040-E2CE-44A7-9EA4-09CC251B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0BC66-0F20-41DB-B8A1-AA52E5F6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07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E387E-5CA7-4B72-8A0A-3E39E98E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21F11-0F9A-44DE-80F4-BB5BB34C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DEF33-0E86-434A-976F-AC0BF6B7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6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7CE5-B537-4822-A95F-9BF65185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E4BB8-B8EF-48E8-907D-C43C8767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DC123-6C86-4032-A579-844C4F615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1BEE6-0A5E-4B09-B596-708DBF19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915EA-B3B9-4615-9C9B-8F6A6B7C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3FF96-0822-4914-9F55-E4A8A2F9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7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0F70-9F17-4D02-935B-7EBBB026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FF387-B9B5-467A-BBBD-8BEE1746D3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8BB50-1CB4-4C2C-8A3B-B7565B951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C0F92-A3EC-49B5-9F43-F1B894A9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484D8-8564-4AD9-A83B-51A5248E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CE158-96EC-4607-A42D-42866085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42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9D61-7C55-4463-8C50-D9B4098B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81594-3393-4339-AD21-1FF5BC23A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CA0F-D601-4953-8BD6-1974B874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14A3F-C51E-45BC-B916-F286B3E9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8E89-B2C4-4BF3-8501-A9B97BA0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93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E6F49-78CF-4991-A5E3-CA5A712BE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F0557-F6FC-462D-BB84-80A588718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372B0-940A-4399-AE28-F1688AE7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03DB-1954-4CB7-8578-74918E4C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B1CC-A821-4BB2-ADE8-3FE4EDCD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59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73C85-13E3-4C0D-8A4D-71292C52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A543B-7CBA-48EE-9881-7337DADB0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AB9BE-B4A0-482B-A6EF-2BE8170EE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ECB4-670A-41F4-9DF8-994975C3976F}" type="datetimeFigureOut">
              <a:rPr lang="en-US" smtClean="0"/>
              <a:t>28/11/2021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66F13-5011-49CD-BAC2-DECFBE9BA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945C-1546-4059-882D-5875CB640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39D8A-4606-4868-9CF7-CBCA45EA4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1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svg"/><Relationship Id="rId3" Type="http://schemas.openxmlformats.org/officeDocument/2006/relationships/image" Target="../media/image18.svg"/><Relationship Id="rId7" Type="http://schemas.openxmlformats.org/officeDocument/2006/relationships/image" Target="../media/image30.sv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86.svg"/><Relationship Id="rId21" Type="http://schemas.openxmlformats.org/officeDocument/2006/relationships/image" Target="../media/image68.svg"/><Relationship Id="rId34" Type="http://schemas.openxmlformats.org/officeDocument/2006/relationships/image" Target="../media/image81.png"/><Relationship Id="rId42" Type="http://schemas.openxmlformats.org/officeDocument/2006/relationships/image" Target="../media/image89.png"/><Relationship Id="rId47" Type="http://schemas.openxmlformats.org/officeDocument/2006/relationships/image" Target="../media/image94.svg"/><Relationship Id="rId50" Type="http://schemas.openxmlformats.org/officeDocument/2006/relationships/image" Target="../media/image97.png"/><Relationship Id="rId55" Type="http://schemas.openxmlformats.org/officeDocument/2006/relationships/image" Target="../media/image102.svg"/><Relationship Id="rId63" Type="http://schemas.openxmlformats.org/officeDocument/2006/relationships/image" Target="../media/image11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9" Type="http://schemas.openxmlformats.org/officeDocument/2006/relationships/image" Target="../media/image76.svg"/><Relationship Id="rId11" Type="http://schemas.openxmlformats.org/officeDocument/2006/relationships/image" Target="../media/image58.sv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svg"/><Relationship Id="rId40" Type="http://schemas.openxmlformats.org/officeDocument/2006/relationships/image" Target="../media/image87.png"/><Relationship Id="rId45" Type="http://schemas.openxmlformats.org/officeDocument/2006/relationships/image" Target="../media/image92.svg"/><Relationship Id="rId53" Type="http://schemas.openxmlformats.org/officeDocument/2006/relationships/image" Target="../media/image100.svg"/><Relationship Id="rId58" Type="http://schemas.openxmlformats.org/officeDocument/2006/relationships/image" Target="../media/image105.png"/><Relationship Id="rId5" Type="http://schemas.openxmlformats.org/officeDocument/2006/relationships/image" Target="../media/image52.svg"/><Relationship Id="rId61" Type="http://schemas.openxmlformats.org/officeDocument/2006/relationships/image" Target="../media/image108.svg"/><Relationship Id="rId19" Type="http://schemas.openxmlformats.org/officeDocument/2006/relationships/image" Target="../media/image66.sv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30" Type="http://schemas.openxmlformats.org/officeDocument/2006/relationships/image" Target="../media/image77.png"/><Relationship Id="rId35" Type="http://schemas.openxmlformats.org/officeDocument/2006/relationships/image" Target="../media/image82.svg"/><Relationship Id="rId43" Type="http://schemas.openxmlformats.org/officeDocument/2006/relationships/image" Target="../media/image90.svg"/><Relationship Id="rId48" Type="http://schemas.openxmlformats.org/officeDocument/2006/relationships/image" Target="../media/image95.png"/><Relationship Id="rId56" Type="http://schemas.openxmlformats.org/officeDocument/2006/relationships/image" Target="../media/image103.png"/><Relationship Id="rId8" Type="http://schemas.openxmlformats.org/officeDocument/2006/relationships/image" Target="../media/image55.png"/><Relationship Id="rId51" Type="http://schemas.openxmlformats.org/officeDocument/2006/relationships/image" Target="../media/image98.svg"/><Relationship Id="rId3" Type="http://schemas.openxmlformats.org/officeDocument/2006/relationships/image" Target="../media/image50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72.svg"/><Relationship Id="rId33" Type="http://schemas.openxmlformats.org/officeDocument/2006/relationships/image" Target="../media/image80.svg"/><Relationship Id="rId38" Type="http://schemas.openxmlformats.org/officeDocument/2006/relationships/image" Target="../media/image85.png"/><Relationship Id="rId46" Type="http://schemas.openxmlformats.org/officeDocument/2006/relationships/image" Target="../media/image93.png"/><Relationship Id="rId59" Type="http://schemas.openxmlformats.org/officeDocument/2006/relationships/image" Target="../media/image106.svg"/><Relationship Id="rId20" Type="http://schemas.openxmlformats.org/officeDocument/2006/relationships/image" Target="../media/image67.png"/><Relationship Id="rId41" Type="http://schemas.openxmlformats.org/officeDocument/2006/relationships/image" Target="../media/image88.svg"/><Relationship Id="rId54" Type="http://schemas.openxmlformats.org/officeDocument/2006/relationships/image" Target="../media/image101.png"/><Relationship Id="rId6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49" Type="http://schemas.openxmlformats.org/officeDocument/2006/relationships/image" Target="../media/image96.svg"/><Relationship Id="rId57" Type="http://schemas.openxmlformats.org/officeDocument/2006/relationships/image" Target="../media/image104.svg"/><Relationship Id="rId10" Type="http://schemas.openxmlformats.org/officeDocument/2006/relationships/image" Target="../media/image57.png"/><Relationship Id="rId31" Type="http://schemas.openxmlformats.org/officeDocument/2006/relationships/image" Target="../media/image78.svg"/><Relationship Id="rId44" Type="http://schemas.openxmlformats.org/officeDocument/2006/relationships/image" Target="../media/image91.png"/><Relationship Id="rId52" Type="http://schemas.openxmlformats.org/officeDocument/2006/relationships/image" Target="../media/image99.png"/><Relationship Id="rId60" Type="http://schemas.openxmlformats.org/officeDocument/2006/relationships/image" Target="../media/image10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D78F67D-8EBE-4272-8100-46581EA9745E}"/>
              </a:ext>
            </a:extLst>
          </p:cNvPr>
          <p:cNvSpPr/>
          <p:nvPr/>
        </p:nvSpPr>
        <p:spPr>
          <a:xfrm>
            <a:off x="6984000" y="2983500"/>
            <a:ext cx="4320000" cy="4320000"/>
          </a:xfrm>
          <a:prstGeom prst="ellipse">
            <a:avLst/>
          </a:prstGeom>
          <a:solidFill>
            <a:srgbClr val="765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6ACA8-C28D-42D2-A4F9-1817CD0C5EA1}"/>
              </a:ext>
            </a:extLst>
          </p:cNvPr>
          <p:cNvSpPr/>
          <p:nvPr/>
        </p:nvSpPr>
        <p:spPr>
          <a:xfrm>
            <a:off x="7254000" y="3253500"/>
            <a:ext cx="3780000" cy="3780000"/>
          </a:xfrm>
          <a:prstGeom prst="ellipse">
            <a:avLst/>
          </a:prstGeom>
          <a:solidFill>
            <a:srgbClr val="B76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5279AB-B65B-43B8-AC37-ED5FAFF0C175}"/>
              </a:ext>
            </a:extLst>
          </p:cNvPr>
          <p:cNvSpPr/>
          <p:nvPr/>
        </p:nvSpPr>
        <p:spPr>
          <a:xfrm>
            <a:off x="7524000" y="3523500"/>
            <a:ext cx="3240000" cy="3240000"/>
          </a:xfrm>
          <a:prstGeom prst="ellipse">
            <a:avLst/>
          </a:prstGeom>
          <a:solidFill>
            <a:srgbClr val="FB8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E91D63-4AA8-4CA8-8A99-8AC299BA2236}"/>
              </a:ext>
            </a:extLst>
          </p:cNvPr>
          <p:cNvSpPr/>
          <p:nvPr/>
        </p:nvSpPr>
        <p:spPr>
          <a:xfrm>
            <a:off x="7794000" y="3793500"/>
            <a:ext cx="2700000" cy="2700000"/>
          </a:xfrm>
          <a:prstGeom prst="ellipse">
            <a:avLst/>
          </a:prstGeom>
          <a:solidFill>
            <a:srgbClr val="2B4B82"/>
          </a:solidFill>
          <a:ln>
            <a:noFill/>
          </a:ln>
          <a:effectLst>
            <a:outerShdw blurRad="2032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FDD1A-0821-48C9-8224-17905BE72177}"/>
              </a:ext>
            </a:extLst>
          </p:cNvPr>
          <p:cNvSpPr txBox="1"/>
          <p:nvPr/>
        </p:nvSpPr>
        <p:spPr>
          <a:xfrm>
            <a:off x="4918325" y="4035505"/>
            <a:ext cx="8451353" cy="2169825"/>
          </a:xfrm>
          <a:prstGeom prst="rect">
            <a:avLst/>
          </a:prstGeom>
          <a:noFill/>
          <a:effectLst>
            <a:outerShdw blurRad="165100" dist="889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defTabSz="1371600"/>
            <a:r>
              <a:rPr lang="en-US" sz="1350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79930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8843" y="3067435"/>
            <a:ext cx="8741357" cy="5470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72"/>
              </a:lnSpc>
            </a:pPr>
            <a:r>
              <a:rPr lang="en-US" sz="9699" dirty="0" err="1">
                <a:solidFill>
                  <a:srgbClr val="94DDDE"/>
                </a:solidFill>
                <a:latin typeface="Josefin Sans Bold" pitchFamily="2" charset="0"/>
              </a:rPr>
              <a:t>Thuật</a:t>
            </a:r>
            <a:r>
              <a:rPr lang="en-US" sz="9699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9699" dirty="0" err="1">
                <a:solidFill>
                  <a:srgbClr val="94DDDE"/>
                </a:solidFill>
                <a:latin typeface="Josefin Sans Bold" pitchFamily="2" charset="0"/>
              </a:rPr>
              <a:t>toán</a:t>
            </a:r>
            <a:endParaRPr lang="en-US" sz="9699" dirty="0">
              <a:solidFill>
                <a:srgbClr val="94DDDE"/>
              </a:solidFill>
              <a:latin typeface="Josefin Sans Bold" pitchFamily="2" charset="0"/>
            </a:endParaRPr>
          </a:p>
          <a:p>
            <a:pPr algn="ctr">
              <a:lnSpc>
                <a:spcPts val="10572"/>
              </a:lnSpc>
            </a:pPr>
            <a:r>
              <a:rPr lang="en-US" sz="9699" dirty="0">
                <a:solidFill>
                  <a:srgbClr val="94DDDE"/>
                </a:solidFill>
                <a:latin typeface="Josefin Sans Bold" pitchFamily="2" charset="0"/>
              </a:rPr>
              <a:t>+</a:t>
            </a:r>
          </a:p>
          <a:p>
            <a:pPr algn="ctr">
              <a:lnSpc>
                <a:spcPts val="10572"/>
              </a:lnSpc>
            </a:pPr>
            <a:r>
              <a:rPr lang="en-US" sz="9699" dirty="0" err="1">
                <a:solidFill>
                  <a:srgbClr val="94DDDE"/>
                </a:solidFill>
                <a:latin typeface="Josefin Sans Bold" pitchFamily="2" charset="0"/>
              </a:rPr>
              <a:t>Phương</a:t>
            </a:r>
            <a:r>
              <a:rPr lang="en-US" sz="9699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9699" dirty="0" err="1">
                <a:solidFill>
                  <a:srgbClr val="94DDDE"/>
                </a:solidFill>
                <a:latin typeface="Josefin Sans Bold" pitchFamily="2" charset="0"/>
              </a:rPr>
              <a:t>pháp</a:t>
            </a:r>
            <a:r>
              <a:rPr lang="en-US" sz="9699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9699" dirty="0" err="1">
                <a:solidFill>
                  <a:srgbClr val="94DDDE"/>
                </a:solidFill>
                <a:latin typeface="Josefin Sans Bold" pitchFamily="2" charset="0"/>
              </a:rPr>
              <a:t>đánh</a:t>
            </a:r>
            <a:r>
              <a:rPr lang="en-US" sz="9699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9699" dirty="0" err="1">
                <a:solidFill>
                  <a:srgbClr val="94DDDE"/>
                </a:solidFill>
                <a:latin typeface="Josefin Sans Bold" pitchFamily="2" charset="0"/>
              </a:rPr>
              <a:t>giá</a:t>
            </a:r>
            <a:endParaRPr lang="en-US" sz="9699" dirty="0">
              <a:solidFill>
                <a:srgbClr val="94DDDE"/>
              </a:solidFill>
              <a:latin typeface="Josefin Sans Bold" pitchFamily="2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42874" y="3067435"/>
            <a:ext cx="4597438" cy="2842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512445"/>
            <a:ext cx="161353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Bộ</a:t>
            </a:r>
            <a:r>
              <a:rPr lang="en-US" sz="64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lọc</a:t>
            </a:r>
            <a:r>
              <a:rPr lang="en-US" sz="64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nhận</a:t>
            </a:r>
            <a:r>
              <a:rPr lang="en-US" sz="64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diện</a:t>
            </a:r>
            <a:endParaRPr lang="en-US" sz="6400" dirty="0">
              <a:solidFill>
                <a:srgbClr val="2B4B82"/>
              </a:solidFill>
              <a:latin typeface="Josefin Sans Bold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2F4F01-1224-4EA0-A439-5BCF40175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2"/>
          <a:stretch/>
        </p:blipFill>
        <p:spPr bwMode="auto">
          <a:xfrm>
            <a:off x="1939637" y="1866900"/>
            <a:ext cx="14408725" cy="731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8442F0-3E80-4638-BAA4-DB52ACEB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53700"/>
            <a:ext cx="11714331" cy="14097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6A28BD-D250-4BDD-BA0D-55873D16D4A2}"/>
              </a:ext>
            </a:extLst>
          </p:cNvPr>
          <p:cNvSpPr txBox="1"/>
          <p:nvPr/>
        </p:nvSpPr>
        <p:spPr>
          <a:xfrm>
            <a:off x="13008429" y="11154082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4B82"/>
                </a:solidFill>
                <a:latin typeface="Josefin Sans Bold" pitchFamily="2" charset="0"/>
              </a:rPr>
              <a:t>30 </a:t>
            </a:r>
            <a:r>
              <a:rPr lang="en-US" sz="3200" dirty="0" err="1">
                <a:solidFill>
                  <a:srgbClr val="2B4B82"/>
                </a:solidFill>
                <a:latin typeface="Josefin Sans Bold" pitchFamily="2" charset="0"/>
              </a:rPr>
              <a:t>giây</a:t>
            </a:r>
            <a:r>
              <a:rPr lang="en-US" sz="3200" dirty="0">
                <a:solidFill>
                  <a:srgbClr val="2B4B82"/>
                </a:solidFill>
                <a:latin typeface="Josefin Sans Bold" pitchFamily="2" charset="0"/>
              </a:rPr>
              <a:t>/50 </a:t>
            </a:r>
            <a:r>
              <a:rPr lang="en-US" sz="3200" dirty="0" err="1">
                <a:solidFill>
                  <a:srgbClr val="2B4B82"/>
                </a:solidFill>
                <a:latin typeface="Josefin Sans Bold" pitchFamily="2" charset="0"/>
              </a:rPr>
              <a:t>bức</a:t>
            </a:r>
            <a:r>
              <a:rPr lang="en-US" sz="3200" dirty="0">
                <a:solidFill>
                  <a:srgbClr val="2B4B82"/>
                </a:solidFill>
                <a:latin typeface="Josefin Sans Bold" pitchFamily="2" charset="0"/>
              </a:rPr>
              <a:t>/</a:t>
            </a:r>
            <a:r>
              <a:rPr lang="en-US" sz="3200" dirty="0" err="1">
                <a:solidFill>
                  <a:srgbClr val="2B4B82"/>
                </a:solidFill>
                <a:latin typeface="Josefin Sans Bold" pitchFamily="2" charset="0"/>
              </a:rPr>
              <a:t>người</a:t>
            </a:r>
            <a:endParaRPr lang="en-US" sz="3200" dirty="0">
              <a:solidFill>
                <a:srgbClr val="2B4B82"/>
              </a:solidFill>
              <a:latin typeface="Josefin Sans 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32F4F01-1224-4EA0-A439-5BCF40175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2"/>
          <a:stretch/>
        </p:blipFill>
        <p:spPr bwMode="auto">
          <a:xfrm>
            <a:off x="4284515" y="2019300"/>
            <a:ext cx="9718963" cy="4934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CF3B2-37AD-4ADB-9A7B-3D8BC854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115299"/>
            <a:ext cx="11714331" cy="1409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F9847-CD20-41C1-9684-3C46428E7F5B}"/>
              </a:ext>
            </a:extLst>
          </p:cNvPr>
          <p:cNvSpPr txBox="1"/>
          <p:nvPr/>
        </p:nvSpPr>
        <p:spPr>
          <a:xfrm>
            <a:off x="13008429" y="8496300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4B82"/>
                </a:solidFill>
                <a:latin typeface="Josefin Sans Bold" pitchFamily="2" charset="0"/>
              </a:rPr>
              <a:t>30 </a:t>
            </a:r>
            <a:r>
              <a:rPr lang="en-US" sz="3200" dirty="0" err="1">
                <a:solidFill>
                  <a:srgbClr val="2B4B82"/>
                </a:solidFill>
                <a:latin typeface="Josefin Sans Bold" pitchFamily="2" charset="0"/>
              </a:rPr>
              <a:t>giây</a:t>
            </a:r>
            <a:r>
              <a:rPr lang="en-US" sz="3200" dirty="0">
                <a:solidFill>
                  <a:srgbClr val="2B4B82"/>
                </a:solidFill>
                <a:latin typeface="Josefin Sans Bold" pitchFamily="2" charset="0"/>
              </a:rPr>
              <a:t>/50 </a:t>
            </a:r>
            <a:r>
              <a:rPr lang="en-US" sz="3200" dirty="0" err="1">
                <a:solidFill>
                  <a:srgbClr val="2B4B82"/>
                </a:solidFill>
                <a:latin typeface="Josefin Sans Bold" pitchFamily="2" charset="0"/>
              </a:rPr>
              <a:t>bức</a:t>
            </a:r>
            <a:r>
              <a:rPr lang="en-US" sz="3200" dirty="0">
                <a:solidFill>
                  <a:srgbClr val="2B4B82"/>
                </a:solidFill>
                <a:latin typeface="Josefin Sans Bold" pitchFamily="2" charset="0"/>
              </a:rPr>
              <a:t>/</a:t>
            </a:r>
            <a:r>
              <a:rPr lang="en-US" sz="3200" dirty="0" err="1">
                <a:solidFill>
                  <a:srgbClr val="2B4B82"/>
                </a:solidFill>
                <a:latin typeface="Josefin Sans Bold" pitchFamily="2" charset="0"/>
              </a:rPr>
              <a:t>người</a:t>
            </a:r>
            <a:endParaRPr lang="en-US" sz="3200" dirty="0">
              <a:solidFill>
                <a:srgbClr val="2B4B82"/>
              </a:solidFill>
              <a:latin typeface="Josefin Sans Bold" pitchFamily="2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CF759C7D-AF19-42F8-8E0D-CC05D29D6712}"/>
              </a:ext>
            </a:extLst>
          </p:cNvPr>
          <p:cNvSpPr txBox="1"/>
          <p:nvPr/>
        </p:nvSpPr>
        <p:spPr>
          <a:xfrm>
            <a:off x="1076325" y="512445"/>
            <a:ext cx="161353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Bộ</a:t>
            </a:r>
            <a:r>
              <a:rPr lang="en-US" sz="64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lọc</a:t>
            </a:r>
            <a:r>
              <a:rPr lang="en-US" sz="64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nhận</a:t>
            </a:r>
            <a:r>
              <a:rPr lang="en-US" sz="64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400" dirty="0" err="1">
                <a:solidFill>
                  <a:srgbClr val="2B4B82"/>
                </a:solidFill>
                <a:latin typeface="Josefin Sans Bold" pitchFamily="2" charset="0"/>
              </a:rPr>
              <a:t>diện</a:t>
            </a:r>
            <a:endParaRPr lang="en-US" sz="6400" dirty="0">
              <a:solidFill>
                <a:srgbClr val="2B4B82"/>
              </a:solidFill>
              <a:latin typeface="Josefin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47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4B7DC88C-DF64-4EEF-95C1-59C579421F72}"/>
              </a:ext>
            </a:extLst>
          </p:cNvPr>
          <p:cNvGrpSpPr/>
          <p:nvPr/>
        </p:nvGrpSpPr>
        <p:grpSpPr>
          <a:xfrm>
            <a:off x="4895294" y="10325100"/>
            <a:ext cx="8497412" cy="7936539"/>
            <a:chOff x="3980350" y="705190"/>
            <a:chExt cx="8497412" cy="793653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AAF9DA-6286-44DC-8050-15777C6F6CD9}"/>
                </a:ext>
              </a:extLst>
            </p:cNvPr>
            <p:cNvGrpSpPr/>
            <p:nvPr/>
          </p:nvGrpSpPr>
          <p:grpSpPr>
            <a:xfrm>
              <a:off x="3980350" y="983606"/>
              <a:ext cx="8497412" cy="7658123"/>
              <a:chOff x="1" y="-47625"/>
              <a:chExt cx="10850521" cy="9778788"/>
            </a:xfrm>
          </p:grpSpPr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013F3941-A16D-454D-9CD2-0DF727263D16}"/>
                  </a:ext>
                </a:extLst>
              </p:cNvPr>
              <p:cNvSpPr txBox="1"/>
              <p:nvPr/>
            </p:nvSpPr>
            <p:spPr>
              <a:xfrm rot="18900000">
                <a:off x="118721" y="9299505"/>
                <a:ext cx="2012887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 dirty="0">
                    <a:solidFill>
                      <a:srgbClr val="FFFFFF"/>
                    </a:solidFill>
                    <a:latin typeface="Open Sans Light"/>
                  </a:rPr>
                  <a:t>Facenet-512d</a:t>
                </a: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5D959074-3AB7-4E7F-AEC7-8CA372713151}"/>
                  </a:ext>
                </a:extLst>
              </p:cNvPr>
              <p:cNvSpPr txBox="1"/>
              <p:nvPr/>
            </p:nvSpPr>
            <p:spPr>
              <a:xfrm rot="18900000">
                <a:off x="1533145" y="9299505"/>
                <a:ext cx="2012887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Facenet-128d</a:t>
                </a:r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64D23AC6-8D99-4D75-9569-1EE100E81720}"/>
                  </a:ext>
                </a:extLst>
              </p:cNvPr>
              <p:cNvSpPr txBox="1"/>
              <p:nvPr/>
            </p:nvSpPr>
            <p:spPr>
              <a:xfrm rot="18900000">
                <a:off x="3683685" y="8994595"/>
                <a:ext cx="1150472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ArcFace</a:t>
                </a:r>
              </a:p>
            </p:txBody>
          </p:sp>
          <p:sp>
            <p:nvSpPr>
              <p:cNvPr id="37" name="TextBox 10">
                <a:extLst>
                  <a:ext uri="{FF2B5EF4-FFF2-40B4-BE49-F238E27FC236}">
                    <a16:creationId xmlns:a16="http://schemas.microsoft.com/office/drawing/2014/main" id="{5E813A9B-9ADA-44BC-A790-4E8966988347}"/>
                  </a:ext>
                </a:extLst>
              </p:cNvPr>
              <p:cNvSpPr txBox="1"/>
              <p:nvPr/>
            </p:nvSpPr>
            <p:spPr>
              <a:xfrm rot="18900000">
                <a:off x="5590942" y="8790457"/>
                <a:ext cx="573081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Dlib</a:t>
                </a:r>
              </a:p>
            </p:txBody>
          </p:sp>
          <p:sp>
            <p:nvSpPr>
              <p:cNvPr id="38" name="TextBox 11">
                <a:extLst>
                  <a:ext uri="{FF2B5EF4-FFF2-40B4-BE49-F238E27FC236}">
                    <a16:creationId xmlns:a16="http://schemas.microsoft.com/office/drawing/2014/main" id="{C3F5B344-4972-4474-AA71-E8A5B29988E5}"/>
                  </a:ext>
                </a:extLst>
              </p:cNvPr>
              <p:cNvSpPr txBox="1"/>
              <p:nvPr/>
            </p:nvSpPr>
            <p:spPr>
              <a:xfrm rot="18900000">
                <a:off x="6266796" y="9096382"/>
                <a:ext cx="1438369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VGG-Face</a:t>
                </a:r>
              </a:p>
            </p:txBody>
          </p:sp>
          <p:sp>
            <p:nvSpPr>
              <p:cNvPr id="39" name="TextBox 12">
                <a:extLst>
                  <a:ext uri="{FF2B5EF4-FFF2-40B4-BE49-F238E27FC236}">
                    <a16:creationId xmlns:a16="http://schemas.microsoft.com/office/drawing/2014/main" id="{E096A287-D804-4ACC-9F0A-2B93FC624ABD}"/>
                  </a:ext>
                </a:extLst>
              </p:cNvPr>
              <p:cNvSpPr txBox="1"/>
              <p:nvPr/>
            </p:nvSpPr>
            <p:spPr>
              <a:xfrm rot="18900000">
                <a:off x="7972450" y="8975750"/>
                <a:ext cx="1097169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DeepID</a:t>
                </a:r>
              </a:p>
            </p:txBody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FB5C6DB0-30C1-4697-81A6-ED2DB9A5237A}"/>
                  </a:ext>
                </a:extLst>
              </p:cNvPr>
              <p:cNvSpPr txBox="1"/>
              <p:nvPr/>
            </p:nvSpPr>
            <p:spPr>
              <a:xfrm rot="18900000">
                <a:off x="9053005" y="9114043"/>
                <a:ext cx="1488320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OpenFace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0A5667F-5270-4CAA-9026-19AB0A1CDA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1796" y="186910"/>
                <a:ext cx="9778726" cy="8283555"/>
                <a:chOff x="0" y="-6350"/>
                <a:chExt cx="12159202" cy="10299700"/>
              </a:xfrm>
            </p:grpSpPr>
            <p:sp>
              <p:nvSpPr>
                <p:cNvPr id="55" name="Freeform 15">
                  <a:extLst>
                    <a:ext uri="{FF2B5EF4-FFF2-40B4-BE49-F238E27FC236}">
                      <a16:creationId xmlns:a16="http://schemas.microsoft.com/office/drawing/2014/main" id="{152A5C66-85C1-4BD2-88AB-EEF0A89BADF6}"/>
                    </a:ext>
                  </a:extLst>
                </p:cNvPr>
                <p:cNvSpPr/>
                <p:nvPr/>
              </p:nvSpPr>
              <p:spPr>
                <a:xfrm>
                  <a:off x="0" y="-63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6">
                  <a:extLst>
                    <a:ext uri="{FF2B5EF4-FFF2-40B4-BE49-F238E27FC236}">
                      <a16:creationId xmlns:a16="http://schemas.microsoft.com/office/drawing/2014/main" id="{6869994D-D618-4CAD-9725-6642D72CC9CB}"/>
                    </a:ext>
                  </a:extLst>
                </p:cNvPr>
                <p:cNvSpPr/>
                <p:nvPr/>
              </p:nvSpPr>
              <p:spPr>
                <a:xfrm>
                  <a:off x="0" y="256540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7">
                  <a:extLst>
                    <a:ext uri="{FF2B5EF4-FFF2-40B4-BE49-F238E27FC236}">
                      <a16:creationId xmlns:a16="http://schemas.microsoft.com/office/drawing/2014/main" id="{FF94087C-471F-4C37-9019-DAFEC95A09AE}"/>
                    </a:ext>
                  </a:extLst>
                </p:cNvPr>
                <p:cNvSpPr/>
                <p:nvPr/>
              </p:nvSpPr>
              <p:spPr>
                <a:xfrm>
                  <a:off x="0" y="51371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8">
                  <a:extLst>
                    <a:ext uri="{FF2B5EF4-FFF2-40B4-BE49-F238E27FC236}">
                      <a16:creationId xmlns:a16="http://schemas.microsoft.com/office/drawing/2014/main" id="{F027739D-7FB8-4700-ADAA-0B918FD02597}"/>
                    </a:ext>
                  </a:extLst>
                </p:cNvPr>
                <p:cNvSpPr/>
                <p:nvPr/>
              </p:nvSpPr>
              <p:spPr>
                <a:xfrm>
                  <a:off x="0" y="770890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19">
                  <a:extLst>
                    <a:ext uri="{FF2B5EF4-FFF2-40B4-BE49-F238E27FC236}">
                      <a16:creationId xmlns:a16="http://schemas.microsoft.com/office/drawing/2014/main" id="{1AD8A019-68CE-4526-89D6-43171B1AB8DA}"/>
                    </a:ext>
                  </a:extLst>
                </p:cNvPr>
                <p:cNvSpPr/>
                <p:nvPr/>
              </p:nvSpPr>
              <p:spPr>
                <a:xfrm>
                  <a:off x="0" y="102806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" name="TextBox 20">
                <a:extLst>
                  <a:ext uri="{FF2B5EF4-FFF2-40B4-BE49-F238E27FC236}">
                    <a16:creationId xmlns:a16="http://schemas.microsoft.com/office/drawing/2014/main" id="{56290181-2AEF-47EB-B0D4-4709B449B335}"/>
                  </a:ext>
                </a:extLst>
              </p:cNvPr>
              <p:cNvSpPr txBox="1"/>
              <p:nvPr/>
            </p:nvSpPr>
            <p:spPr>
              <a:xfrm>
                <a:off x="1" y="-47625"/>
                <a:ext cx="908376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100% </a:t>
                </a:r>
              </a:p>
            </p:txBody>
          </p:sp>
          <p:sp>
            <p:nvSpPr>
              <p:cNvPr id="43" name="TextBox 21">
                <a:extLst>
                  <a:ext uri="{FF2B5EF4-FFF2-40B4-BE49-F238E27FC236}">
                    <a16:creationId xmlns:a16="http://schemas.microsoft.com/office/drawing/2014/main" id="{AC8497C8-7242-47A1-B32F-1D045B7CF0CD}"/>
                  </a:ext>
                </a:extLst>
              </p:cNvPr>
              <p:cNvSpPr txBox="1"/>
              <p:nvPr/>
            </p:nvSpPr>
            <p:spPr>
              <a:xfrm>
                <a:off x="186560" y="2020640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75% </a:t>
                </a:r>
              </a:p>
            </p:txBody>
          </p:sp>
          <p:sp>
            <p:nvSpPr>
              <p:cNvPr id="44" name="TextBox 22">
                <a:extLst>
                  <a:ext uri="{FF2B5EF4-FFF2-40B4-BE49-F238E27FC236}">
                    <a16:creationId xmlns:a16="http://schemas.microsoft.com/office/drawing/2014/main" id="{08062BFB-2788-4430-8F21-15BB622F258F}"/>
                  </a:ext>
                </a:extLst>
              </p:cNvPr>
              <p:cNvSpPr txBox="1"/>
              <p:nvPr/>
            </p:nvSpPr>
            <p:spPr>
              <a:xfrm>
                <a:off x="186560" y="4088903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50% </a:t>
                </a:r>
              </a:p>
            </p:txBody>
          </p:sp>
          <p:sp>
            <p:nvSpPr>
              <p:cNvPr id="45" name="TextBox 23">
                <a:extLst>
                  <a:ext uri="{FF2B5EF4-FFF2-40B4-BE49-F238E27FC236}">
                    <a16:creationId xmlns:a16="http://schemas.microsoft.com/office/drawing/2014/main" id="{AEF4C179-DB1C-4BF6-87C3-4A5EF4E38CF4}"/>
                  </a:ext>
                </a:extLst>
              </p:cNvPr>
              <p:cNvSpPr txBox="1"/>
              <p:nvPr/>
            </p:nvSpPr>
            <p:spPr>
              <a:xfrm>
                <a:off x="186560" y="6157168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25% </a:t>
                </a:r>
              </a:p>
            </p:txBody>
          </p:sp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F83B92B6-68DB-489E-A9AD-2B53D0A4EC2E}"/>
                  </a:ext>
                </a:extLst>
              </p:cNvPr>
              <p:cNvSpPr txBox="1"/>
              <p:nvPr/>
            </p:nvSpPr>
            <p:spPr>
              <a:xfrm>
                <a:off x="373118" y="8225431"/>
                <a:ext cx="53525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0% 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6BEA5D9-9712-485A-93A1-147320449F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1795" y="215866"/>
                <a:ext cx="9778724" cy="8249207"/>
                <a:chOff x="0" y="29655"/>
                <a:chExt cx="12159202" cy="10257345"/>
              </a:xfrm>
            </p:grpSpPr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2941C1AD-6F04-4793-AFA7-AA529F7BC067}"/>
                    </a:ext>
                  </a:extLst>
                </p:cNvPr>
                <p:cNvSpPr/>
                <p:nvPr/>
              </p:nvSpPr>
              <p:spPr>
                <a:xfrm>
                  <a:off x="0" y="29655"/>
                  <a:ext cx="1606752" cy="10257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57345">
                      <a:moveTo>
                        <a:pt x="0" y="10257345"/>
                      </a:moveTo>
                      <a:lnTo>
                        <a:pt x="0" y="128540"/>
                      </a:lnTo>
                      <a:cubicBezTo>
                        <a:pt x="0" y="57549"/>
                        <a:pt x="57549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49202" y="0"/>
                        <a:pt x="1606752" y="57549"/>
                        <a:pt x="1606752" y="128540"/>
                      </a:cubicBezTo>
                      <a:lnTo>
                        <a:pt x="1606752" y="10257345"/>
                      </a:lnTo>
                      <a:close/>
                    </a:path>
                  </a:pathLst>
                </a:custGeom>
                <a:solidFill>
                  <a:srgbClr val="F7B4A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1FCE48F-35DE-4221-84B1-4DE9EFAE1472}"/>
                    </a:ext>
                  </a:extLst>
                </p:cNvPr>
                <p:cNvSpPr/>
                <p:nvPr/>
              </p:nvSpPr>
              <p:spPr>
                <a:xfrm>
                  <a:off x="1758742" y="75946"/>
                  <a:ext cx="1606752" cy="10211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11054">
                      <a:moveTo>
                        <a:pt x="0" y="10211054"/>
                      </a:moveTo>
                      <a:lnTo>
                        <a:pt x="0" y="128540"/>
                      </a:lnTo>
                      <a:cubicBezTo>
                        <a:pt x="0" y="94449"/>
                        <a:pt x="13542" y="61754"/>
                        <a:pt x="37648" y="37649"/>
                      </a:cubicBezTo>
                      <a:cubicBezTo>
                        <a:pt x="61754" y="13543"/>
                        <a:pt x="94449" y="0"/>
                        <a:pt x="128540" y="0"/>
                      </a:cubicBezTo>
                      <a:lnTo>
                        <a:pt x="1478211" y="0"/>
                      </a:lnTo>
                      <a:cubicBezTo>
                        <a:pt x="1549202" y="0"/>
                        <a:pt x="1606751" y="57549"/>
                        <a:pt x="1606751" y="128540"/>
                      </a:cubicBezTo>
                      <a:lnTo>
                        <a:pt x="1606751" y="10211054"/>
                      </a:lnTo>
                      <a:close/>
                    </a:path>
                  </a:pathLst>
                </a:custGeom>
                <a:solidFill>
                  <a:srgbClr val="EFA4A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D79A24C2-6624-4058-A57F-D28161F70497}"/>
                    </a:ext>
                  </a:extLst>
                </p:cNvPr>
                <p:cNvSpPr/>
                <p:nvPr/>
              </p:nvSpPr>
              <p:spPr>
                <a:xfrm>
                  <a:off x="3517483" y="54343"/>
                  <a:ext cx="1606752" cy="10232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32657">
                      <a:moveTo>
                        <a:pt x="0" y="10232657"/>
                      </a:moveTo>
                      <a:lnTo>
                        <a:pt x="0" y="128540"/>
                      </a:lnTo>
                      <a:cubicBezTo>
                        <a:pt x="0" y="94449"/>
                        <a:pt x="13543" y="61755"/>
                        <a:pt x="37649" y="37649"/>
                      </a:cubicBezTo>
                      <a:cubicBezTo>
                        <a:pt x="61755" y="13543"/>
                        <a:pt x="94450" y="0"/>
                        <a:pt x="128541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4" y="37649"/>
                      </a:cubicBezTo>
                      <a:cubicBezTo>
                        <a:pt x="1593210" y="61755"/>
                        <a:pt x="1606752" y="94449"/>
                        <a:pt x="1606752" y="128540"/>
                      </a:cubicBezTo>
                      <a:lnTo>
                        <a:pt x="1606752" y="10232657"/>
                      </a:lnTo>
                      <a:close/>
                    </a:path>
                  </a:pathLst>
                </a:custGeom>
                <a:solidFill>
                  <a:srgbClr val="E396A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4A9CC610-803E-4589-BD1C-78F667CF612D}"/>
                    </a:ext>
                  </a:extLst>
                </p:cNvPr>
                <p:cNvSpPr/>
                <p:nvPr/>
              </p:nvSpPr>
              <p:spPr>
                <a:xfrm>
                  <a:off x="5276225" y="57429"/>
                  <a:ext cx="1606752" cy="1022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29571">
                      <a:moveTo>
                        <a:pt x="0" y="10229571"/>
                      </a:moveTo>
                      <a:lnTo>
                        <a:pt x="0" y="128541"/>
                      </a:lnTo>
                      <a:cubicBezTo>
                        <a:pt x="0" y="94450"/>
                        <a:pt x="13543" y="61755"/>
                        <a:pt x="37649" y="37649"/>
                      </a:cubicBezTo>
                      <a:cubicBezTo>
                        <a:pt x="61755" y="13543"/>
                        <a:pt x="94450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12302" y="0"/>
                        <a:pt x="1544997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10229571"/>
                      </a:lnTo>
                      <a:close/>
                    </a:path>
                  </a:pathLst>
                </a:custGeom>
                <a:solidFill>
                  <a:srgbClr val="D589A8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98743985-4B09-4A5C-A9C9-C93CE9C2A73E}"/>
                    </a:ext>
                  </a:extLst>
                </p:cNvPr>
                <p:cNvSpPr/>
                <p:nvPr/>
              </p:nvSpPr>
              <p:spPr>
                <a:xfrm>
                  <a:off x="7034967" y="119151"/>
                  <a:ext cx="1606752" cy="1016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167849">
                      <a:moveTo>
                        <a:pt x="0" y="10167849"/>
                      </a:moveTo>
                      <a:lnTo>
                        <a:pt x="0" y="128541"/>
                      </a:lnTo>
                      <a:cubicBezTo>
                        <a:pt x="0" y="94450"/>
                        <a:pt x="13542" y="61755"/>
                        <a:pt x="37649" y="37649"/>
                      </a:cubicBezTo>
                      <a:cubicBezTo>
                        <a:pt x="61754" y="13543"/>
                        <a:pt x="94449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10167849"/>
                      </a:lnTo>
                      <a:close/>
                    </a:path>
                  </a:pathLst>
                </a:custGeom>
                <a:solidFill>
                  <a:srgbClr val="C47EAA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D7DB791E-E9F9-4B85-8A13-950403371926}"/>
                    </a:ext>
                  </a:extLst>
                </p:cNvPr>
                <p:cNvSpPr/>
                <p:nvPr/>
              </p:nvSpPr>
              <p:spPr>
                <a:xfrm>
                  <a:off x="8793709" y="297116"/>
                  <a:ext cx="1606752" cy="998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9989884">
                      <a:moveTo>
                        <a:pt x="0" y="9989884"/>
                      </a:moveTo>
                      <a:lnTo>
                        <a:pt x="0" y="128541"/>
                      </a:lnTo>
                      <a:cubicBezTo>
                        <a:pt x="0" y="94450"/>
                        <a:pt x="13543" y="61755"/>
                        <a:pt x="37649" y="37649"/>
                      </a:cubicBezTo>
                      <a:cubicBezTo>
                        <a:pt x="61754" y="13543"/>
                        <a:pt x="94449" y="0"/>
                        <a:pt x="128540" y="1"/>
                      </a:cubicBezTo>
                      <a:lnTo>
                        <a:pt x="1478211" y="1"/>
                      </a:lnTo>
                      <a:cubicBezTo>
                        <a:pt x="1512302" y="0"/>
                        <a:pt x="1544997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9989884"/>
                      </a:lnTo>
                      <a:close/>
                    </a:path>
                  </a:pathLst>
                </a:custGeom>
                <a:solidFill>
                  <a:srgbClr val="AF75AC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3088011A-A548-4291-9F01-F1BD48D6E49F}"/>
                    </a:ext>
                  </a:extLst>
                </p:cNvPr>
                <p:cNvSpPr/>
                <p:nvPr/>
              </p:nvSpPr>
              <p:spPr>
                <a:xfrm>
                  <a:off x="10552450" y="631444"/>
                  <a:ext cx="1606752" cy="965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9655556">
                      <a:moveTo>
                        <a:pt x="0" y="9655556"/>
                      </a:moveTo>
                      <a:lnTo>
                        <a:pt x="0" y="128540"/>
                      </a:lnTo>
                      <a:cubicBezTo>
                        <a:pt x="0" y="94449"/>
                        <a:pt x="13543" y="61754"/>
                        <a:pt x="37649" y="37649"/>
                      </a:cubicBezTo>
                      <a:cubicBezTo>
                        <a:pt x="61755" y="13543"/>
                        <a:pt x="94450" y="0"/>
                        <a:pt x="128541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3" y="37649"/>
                      </a:cubicBezTo>
                      <a:cubicBezTo>
                        <a:pt x="1593209" y="61754"/>
                        <a:pt x="1606752" y="94449"/>
                        <a:pt x="1606752" y="128540"/>
                      </a:cubicBezTo>
                      <a:lnTo>
                        <a:pt x="1606752" y="9655556"/>
                      </a:lnTo>
                      <a:close/>
                    </a:path>
                  </a:pathLst>
                </a:custGeom>
                <a:solidFill>
                  <a:srgbClr val="966EAC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D2ED32-4C85-4D02-AA0F-7E8D202C2B6C}"/>
                </a:ext>
              </a:extLst>
            </p:cNvPr>
            <p:cNvSpPr txBox="1"/>
            <p:nvPr/>
          </p:nvSpPr>
          <p:spPr>
            <a:xfrm>
              <a:off x="4841836" y="712845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99.65%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1D2996-AB0E-48BD-8AF8-C085E2A5CD30}"/>
                </a:ext>
              </a:extLst>
            </p:cNvPr>
            <p:cNvSpPr txBox="1"/>
            <p:nvPr/>
          </p:nvSpPr>
          <p:spPr>
            <a:xfrm>
              <a:off x="6023641" y="708837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99.2%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C794B1-0A4A-47B8-9BC8-36B91A9D2C85}"/>
                </a:ext>
              </a:extLst>
            </p:cNvPr>
            <p:cNvSpPr txBox="1"/>
            <p:nvPr/>
          </p:nvSpPr>
          <p:spPr>
            <a:xfrm>
              <a:off x="7084424" y="705190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99.41%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91F948-65E8-4D12-B95B-3D7902730D89}"/>
                </a:ext>
              </a:extLst>
            </p:cNvPr>
            <p:cNvSpPr txBox="1"/>
            <p:nvPr/>
          </p:nvSpPr>
          <p:spPr>
            <a:xfrm>
              <a:off x="8171887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99.38%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3A3FFB-4459-4C5D-9371-0EB8C4522516}"/>
                </a:ext>
              </a:extLst>
            </p:cNvPr>
            <p:cNvSpPr txBox="1"/>
            <p:nvPr/>
          </p:nvSpPr>
          <p:spPr>
            <a:xfrm>
              <a:off x="9249452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98.78%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182407-4277-4CFD-83CB-DBE3ABB0AB32}"/>
                </a:ext>
              </a:extLst>
            </p:cNvPr>
            <p:cNvSpPr txBox="1"/>
            <p:nvPr/>
          </p:nvSpPr>
          <p:spPr>
            <a:xfrm>
              <a:off x="10346813" y="711384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97.05%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6B1E710-26C4-4126-9FE1-82FF06C5E771}"/>
                </a:ext>
              </a:extLst>
            </p:cNvPr>
            <p:cNvSpPr txBox="1"/>
            <p:nvPr/>
          </p:nvSpPr>
          <p:spPr>
            <a:xfrm>
              <a:off x="11496329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93.80%</a:t>
              </a:r>
            </a:p>
          </p:txBody>
        </p:sp>
      </p:grpSp>
      <p:sp>
        <p:nvSpPr>
          <p:cNvPr id="72" name="TextBox 2">
            <a:extLst>
              <a:ext uri="{FF2B5EF4-FFF2-40B4-BE49-F238E27FC236}">
                <a16:creationId xmlns:a16="http://schemas.microsoft.com/office/drawing/2014/main" id="{55EC50CF-559D-404F-9303-D55A86C4F546}"/>
              </a:ext>
            </a:extLst>
          </p:cNvPr>
          <p:cNvSpPr txBox="1"/>
          <p:nvPr/>
        </p:nvSpPr>
        <p:spPr>
          <a:xfrm>
            <a:off x="5694889" y="18967847"/>
            <a:ext cx="741175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(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dựa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trên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tập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dữ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liệu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LFW)</a:t>
            </a:r>
          </a:p>
        </p:txBody>
      </p:sp>
      <p:sp>
        <p:nvSpPr>
          <p:cNvPr id="60" name="TextBox 2">
            <a:extLst>
              <a:ext uri="{FF2B5EF4-FFF2-40B4-BE49-F238E27FC236}">
                <a16:creationId xmlns:a16="http://schemas.microsoft.com/office/drawing/2014/main" id="{A3056524-30DA-4E81-8149-B43359F5A67E}"/>
              </a:ext>
            </a:extLst>
          </p:cNvPr>
          <p:cNvSpPr txBox="1"/>
          <p:nvPr/>
        </p:nvSpPr>
        <p:spPr>
          <a:xfrm>
            <a:off x="1076325" y="4646295"/>
            <a:ext cx="161353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nhận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dạng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phép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đo</a:t>
            </a:r>
            <a:endParaRPr lang="en-US" sz="6600" dirty="0">
              <a:solidFill>
                <a:srgbClr val="94DDDE"/>
              </a:solidFill>
              <a:latin typeface="Josefin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3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4B7DC88C-DF64-4EEF-95C1-59C579421F72}"/>
              </a:ext>
            </a:extLst>
          </p:cNvPr>
          <p:cNvGrpSpPr/>
          <p:nvPr/>
        </p:nvGrpSpPr>
        <p:grpSpPr>
          <a:xfrm>
            <a:off x="4895294" y="222647"/>
            <a:ext cx="8497412" cy="7936539"/>
            <a:chOff x="3980350" y="705190"/>
            <a:chExt cx="8497412" cy="793653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AAF9DA-6286-44DC-8050-15777C6F6CD9}"/>
                </a:ext>
              </a:extLst>
            </p:cNvPr>
            <p:cNvGrpSpPr/>
            <p:nvPr/>
          </p:nvGrpSpPr>
          <p:grpSpPr>
            <a:xfrm>
              <a:off x="3980350" y="983606"/>
              <a:ext cx="8497412" cy="7658123"/>
              <a:chOff x="1" y="-47625"/>
              <a:chExt cx="10850521" cy="9778788"/>
            </a:xfrm>
          </p:grpSpPr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013F3941-A16D-454D-9CD2-0DF727263D16}"/>
                  </a:ext>
                </a:extLst>
              </p:cNvPr>
              <p:cNvSpPr txBox="1"/>
              <p:nvPr/>
            </p:nvSpPr>
            <p:spPr>
              <a:xfrm rot="18900000">
                <a:off x="118721" y="9299505"/>
                <a:ext cx="2012887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 dirty="0">
                    <a:solidFill>
                      <a:srgbClr val="FFFFFF"/>
                    </a:solidFill>
                    <a:latin typeface="Open Sans Light"/>
                  </a:rPr>
                  <a:t>Facenet-512d</a:t>
                </a:r>
              </a:p>
            </p:txBody>
          </p:sp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5D959074-3AB7-4E7F-AEC7-8CA372713151}"/>
                  </a:ext>
                </a:extLst>
              </p:cNvPr>
              <p:cNvSpPr txBox="1"/>
              <p:nvPr/>
            </p:nvSpPr>
            <p:spPr>
              <a:xfrm rot="18900000">
                <a:off x="1533145" y="9299505"/>
                <a:ext cx="2012887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Facenet-128d</a:t>
                </a:r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64D23AC6-8D99-4D75-9569-1EE100E81720}"/>
                  </a:ext>
                </a:extLst>
              </p:cNvPr>
              <p:cNvSpPr txBox="1"/>
              <p:nvPr/>
            </p:nvSpPr>
            <p:spPr>
              <a:xfrm rot="18900000">
                <a:off x="3683685" y="8994595"/>
                <a:ext cx="1150472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ArcFace</a:t>
                </a:r>
              </a:p>
            </p:txBody>
          </p:sp>
          <p:sp>
            <p:nvSpPr>
              <p:cNvPr id="37" name="TextBox 10">
                <a:extLst>
                  <a:ext uri="{FF2B5EF4-FFF2-40B4-BE49-F238E27FC236}">
                    <a16:creationId xmlns:a16="http://schemas.microsoft.com/office/drawing/2014/main" id="{5E813A9B-9ADA-44BC-A790-4E8966988347}"/>
                  </a:ext>
                </a:extLst>
              </p:cNvPr>
              <p:cNvSpPr txBox="1"/>
              <p:nvPr/>
            </p:nvSpPr>
            <p:spPr>
              <a:xfrm rot="18900000">
                <a:off x="5590942" y="8790457"/>
                <a:ext cx="573081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Dlib</a:t>
                </a:r>
              </a:p>
            </p:txBody>
          </p:sp>
          <p:sp>
            <p:nvSpPr>
              <p:cNvPr id="38" name="TextBox 11">
                <a:extLst>
                  <a:ext uri="{FF2B5EF4-FFF2-40B4-BE49-F238E27FC236}">
                    <a16:creationId xmlns:a16="http://schemas.microsoft.com/office/drawing/2014/main" id="{C3F5B344-4972-4474-AA71-E8A5B29988E5}"/>
                  </a:ext>
                </a:extLst>
              </p:cNvPr>
              <p:cNvSpPr txBox="1"/>
              <p:nvPr/>
            </p:nvSpPr>
            <p:spPr>
              <a:xfrm rot="18900000">
                <a:off x="6266796" y="9096382"/>
                <a:ext cx="1438369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VGG-Face</a:t>
                </a:r>
              </a:p>
            </p:txBody>
          </p:sp>
          <p:sp>
            <p:nvSpPr>
              <p:cNvPr id="39" name="TextBox 12">
                <a:extLst>
                  <a:ext uri="{FF2B5EF4-FFF2-40B4-BE49-F238E27FC236}">
                    <a16:creationId xmlns:a16="http://schemas.microsoft.com/office/drawing/2014/main" id="{E096A287-D804-4ACC-9F0A-2B93FC624ABD}"/>
                  </a:ext>
                </a:extLst>
              </p:cNvPr>
              <p:cNvSpPr txBox="1"/>
              <p:nvPr/>
            </p:nvSpPr>
            <p:spPr>
              <a:xfrm rot="18900000">
                <a:off x="7972450" y="8975750"/>
                <a:ext cx="1097169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DeepID</a:t>
                </a:r>
              </a:p>
            </p:txBody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FB5C6DB0-30C1-4697-81A6-ED2DB9A5237A}"/>
                  </a:ext>
                </a:extLst>
              </p:cNvPr>
              <p:cNvSpPr txBox="1"/>
              <p:nvPr/>
            </p:nvSpPr>
            <p:spPr>
              <a:xfrm rot="18900000">
                <a:off x="9053005" y="9114043"/>
                <a:ext cx="1488320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OpenFace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0A5667F-5270-4CAA-9026-19AB0A1CDA6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1796" y="186910"/>
                <a:ext cx="9778726" cy="8283555"/>
                <a:chOff x="0" y="-6350"/>
                <a:chExt cx="12159202" cy="10299700"/>
              </a:xfrm>
            </p:grpSpPr>
            <p:sp>
              <p:nvSpPr>
                <p:cNvPr id="55" name="Freeform 15">
                  <a:extLst>
                    <a:ext uri="{FF2B5EF4-FFF2-40B4-BE49-F238E27FC236}">
                      <a16:creationId xmlns:a16="http://schemas.microsoft.com/office/drawing/2014/main" id="{152A5C66-85C1-4BD2-88AB-EEF0A89BADF6}"/>
                    </a:ext>
                  </a:extLst>
                </p:cNvPr>
                <p:cNvSpPr/>
                <p:nvPr/>
              </p:nvSpPr>
              <p:spPr>
                <a:xfrm>
                  <a:off x="0" y="-63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6">
                  <a:extLst>
                    <a:ext uri="{FF2B5EF4-FFF2-40B4-BE49-F238E27FC236}">
                      <a16:creationId xmlns:a16="http://schemas.microsoft.com/office/drawing/2014/main" id="{6869994D-D618-4CAD-9725-6642D72CC9CB}"/>
                    </a:ext>
                  </a:extLst>
                </p:cNvPr>
                <p:cNvSpPr/>
                <p:nvPr/>
              </p:nvSpPr>
              <p:spPr>
                <a:xfrm>
                  <a:off x="0" y="256540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7">
                  <a:extLst>
                    <a:ext uri="{FF2B5EF4-FFF2-40B4-BE49-F238E27FC236}">
                      <a16:creationId xmlns:a16="http://schemas.microsoft.com/office/drawing/2014/main" id="{FF94087C-471F-4C37-9019-DAFEC95A09AE}"/>
                    </a:ext>
                  </a:extLst>
                </p:cNvPr>
                <p:cNvSpPr/>
                <p:nvPr/>
              </p:nvSpPr>
              <p:spPr>
                <a:xfrm>
                  <a:off x="0" y="51371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8">
                  <a:extLst>
                    <a:ext uri="{FF2B5EF4-FFF2-40B4-BE49-F238E27FC236}">
                      <a16:creationId xmlns:a16="http://schemas.microsoft.com/office/drawing/2014/main" id="{F027739D-7FB8-4700-ADAA-0B918FD02597}"/>
                    </a:ext>
                  </a:extLst>
                </p:cNvPr>
                <p:cNvSpPr/>
                <p:nvPr/>
              </p:nvSpPr>
              <p:spPr>
                <a:xfrm>
                  <a:off x="0" y="770890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19">
                  <a:extLst>
                    <a:ext uri="{FF2B5EF4-FFF2-40B4-BE49-F238E27FC236}">
                      <a16:creationId xmlns:a16="http://schemas.microsoft.com/office/drawing/2014/main" id="{1AD8A019-68CE-4526-89D6-43171B1AB8DA}"/>
                    </a:ext>
                  </a:extLst>
                </p:cNvPr>
                <p:cNvSpPr/>
                <p:nvPr/>
              </p:nvSpPr>
              <p:spPr>
                <a:xfrm>
                  <a:off x="0" y="102806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" name="TextBox 20">
                <a:extLst>
                  <a:ext uri="{FF2B5EF4-FFF2-40B4-BE49-F238E27FC236}">
                    <a16:creationId xmlns:a16="http://schemas.microsoft.com/office/drawing/2014/main" id="{56290181-2AEF-47EB-B0D4-4709B449B335}"/>
                  </a:ext>
                </a:extLst>
              </p:cNvPr>
              <p:cNvSpPr txBox="1"/>
              <p:nvPr/>
            </p:nvSpPr>
            <p:spPr>
              <a:xfrm>
                <a:off x="1" y="-47625"/>
                <a:ext cx="908376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100% </a:t>
                </a:r>
              </a:p>
            </p:txBody>
          </p:sp>
          <p:sp>
            <p:nvSpPr>
              <p:cNvPr id="43" name="TextBox 21">
                <a:extLst>
                  <a:ext uri="{FF2B5EF4-FFF2-40B4-BE49-F238E27FC236}">
                    <a16:creationId xmlns:a16="http://schemas.microsoft.com/office/drawing/2014/main" id="{AC8497C8-7242-47A1-B32F-1D045B7CF0CD}"/>
                  </a:ext>
                </a:extLst>
              </p:cNvPr>
              <p:cNvSpPr txBox="1"/>
              <p:nvPr/>
            </p:nvSpPr>
            <p:spPr>
              <a:xfrm>
                <a:off x="186560" y="2020640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75% </a:t>
                </a:r>
              </a:p>
            </p:txBody>
          </p:sp>
          <p:sp>
            <p:nvSpPr>
              <p:cNvPr id="44" name="TextBox 22">
                <a:extLst>
                  <a:ext uri="{FF2B5EF4-FFF2-40B4-BE49-F238E27FC236}">
                    <a16:creationId xmlns:a16="http://schemas.microsoft.com/office/drawing/2014/main" id="{08062BFB-2788-4430-8F21-15BB622F258F}"/>
                  </a:ext>
                </a:extLst>
              </p:cNvPr>
              <p:cNvSpPr txBox="1"/>
              <p:nvPr/>
            </p:nvSpPr>
            <p:spPr>
              <a:xfrm>
                <a:off x="186560" y="4088903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50% </a:t>
                </a:r>
              </a:p>
            </p:txBody>
          </p:sp>
          <p:sp>
            <p:nvSpPr>
              <p:cNvPr id="45" name="TextBox 23">
                <a:extLst>
                  <a:ext uri="{FF2B5EF4-FFF2-40B4-BE49-F238E27FC236}">
                    <a16:creationId xmlns:a16="http://schemas.microsoft.com/office/drawing/2014/main" id="{AEF4C179-DB1C-4BF6-87C3-4A5EF4E38CF4}"/>
                  </a:ext>
                </a:extLst>
              </p:cNvPr>
              <p:cNvSpPr txBox="1"/>
              <p:nvPr/>
            </p:nvSpPr>
            <p:spPr>
              <a:xfrm>
                <a:off x="186560" y="6157168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25% </a:t>
                </a:r>
              </a:p>
            </p:txBody>
          </p:sp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F83B92B6-68DB-489E-A9AD-2B53D0A4EC2E}"/>
                  </a:ext>
                </a:extLst>
              </p:cNvPr>
              <p:cNvSpPr txBox="1"/>
              <p:nvPr/>
            </p:nvSpPr>
            <p:spPr>
              <a:xfrm>
                <a:off x="373118" y="8225431"/>
                <a:ext cx="53525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0% 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6BEA5D9-9712-485A-93A1-147320449FB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1795" y="215866"/>
                <a:ext cx="9778724" cy="8249207"/>
                <a:chOff x="0" y="29655"/>
                <a:chExt cx="12159202" cy="10257345"/>
              </a:xfrm>
            </p:grpSpPr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2941C1AD-6F04-4793-AFA7-AA529F7BC067}"/>
                    </a:ext>
                  </a:extLst>
                </p:cNvPr>
                <p:cNvSpPr/>
                <p:nvPr/>
              </p:nvSpPr>
              <p:spPr>
                <a:xfrm>
                  <a:off x="0" y="29655"/>
                  <a:ext cx="1606752" cy="10257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57345">
                      <a:moveTo>
                        <a:pt x="0" y="10257345"/>
                      </a:moveTo>
                      <a:lnTo>
                        <a:pt x="0" y="128540"/>
                      </a:lnTo>
                      <a:cubicBezTo>
                        <a:pt x="0" y="57549"/>
                        <a:pt x="57549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49202" y="0"/>
                        <a:pt x="1606752" y="57549"/>
                        <a:pt x="1606752" y="128540"/>
                      </a:cubicBezTo>
                      <a:lnTo>
                        <a:pt x="1606752" y="10257345"/>
                      </a:lnTo>
                      <a:close/>
                    </a:path>
                  </a:pathLst>
                </a:custGeom>
                <a:solidFill>
                  <a:srgbClr val="F7B4A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1FCE48F-35DE-4221-84B1-4DE9EFAE1472}"/>
                    </a:ext>
                  </a:extLst>
                </p:cNvPr>
                <p:cNvSpPr/>
                <p:nvPr/>
              </p:nvSpPr>
              <p:spPr>
                <a:xfrm>
                  <a:off x="1758742" y="75946"/>
                  <a:ext cx="1606752" cy="10211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11054">
                      <a:moveTo>
                        <a:pt x="0" y="10211054"/>
                      </a:moveTo>
                      <a:lnTo>
                        <a:pt x="0" y="128540"/>
                      </a:lnTo>
                      <a:cubicBezTo>
                        <a:pt x="0" y="94449"/>
                        <a:pt x="13542" y="61754"/>
                        <a:pt x="37648" y="37649"/>
                      </a:cubicBezTo>
                      <a:cubicBezTo>
                        <a:pt x="61754" y="13543"/>
                        <a:pt x="94449" y="0"/>
                        <a:pt x="128540" y="0"/>
                      </a:cubicBezTo>
                      <a:lnTo>
                        <a:pt x="1478211" y="0"/>
                      </a:lnTo>
                      <a:cubicBezTo>
                        <a:pt x="1549202" y="0"/>
                        <a:pt x="1606751" y="57549"/>
                        <a:pt x="1606751" y="128540"/>
                      </a:cubicBezTo>
                      <a:lnTo>
                        <a:pt x="1606751" y="10211054"/>
                      </a:lnTo>
                      <a:close/>
                    </a:path>
                  </a:pathLst>
                </a:custGeom>
                <a:solidFill>
                  <a:srgbClr val="EFA4A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D79A24C2-6624-4058-A57F-D28161F70497}"/>
                    </a:ext>
                  </a:extLst>
                </p:cNvPr>
                <p:cNvSpPr/>
                <p:nvPr/>
              </p:nvSpPr>
              <p:spPr>
                <a:xfrm>
                  <a:off x="3517483" y="54343"/>
                  <a:ext cx="1606752" cy="10232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32657">
                      <a:moveTo>
                        <a:pt x="0" y="10232657"/>
                      </a:moveTo>
                      <a:lnTo>
                        <a:pt x="0" y="128540"/>
                      </a:lnTo>
                      <a:cubicBezTo>
                        <a:pt x="0" y="94449"/>
                        <a:pt x="13543" y="61755"/>
                        <a:pt x="37649" y="37649"/>
                      </a:cubicBezTo>
                      <a:cubicBezTo>
                        <a:pt x="61755" y="13543"/>
                        <a:pt x="94450" y="0"/>
                        <a:pt x="128541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4" y="37649"/>
                      </a:cubicBezTo>
                      <a:cubicBezTo>
                        <a:pt x="1593210" y="61755"/>
                        <a:pt x="1606752" y="94449"/>
                        <a:pt x="1606752" y="128540"/>
                      </a:cubicBezTo>
                      <a:lnTo>
                        <a:pt x="1606752" y="10232657"/>
                      </a:lnTo>
                      <a:close/>
                    </a:path>
                  </a:pathLst>
                </a:custGeom>
                <a:solidFill>
                  <a:srgbClr val="E396A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29">
                  <a:extLst>
                    <a:ext uri="{FF2B5EF4-FFF2-40B4-BE49-F238E27FC236}">
                      <a16:creationId xmlns:a16="http://schemas.microsoft.com/office/drawing/2014/main" id="{4A9CC610-803E-4589-BD1C-78F667CF612D}"/>
                    </a:ext>
                  </a:extLst>
                </p:cNvPr>
                <p:cNvSpPr/>
                <p:nvPr/>
              </p:nvSpPr>
              <p:spPr>
                <a:xfrm>
                  <a:off x="5276225" y="57429"/>
                  <a:ext cx="1606752" cy="1022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29571">
                      <a:moveTo>
                        <a:pt x="0" y="10229571"/>
                      </a:moveTo>
                      <a:lnTo>
                        <a:pt x="0" y="128541"/>
                      </a:lnTo>
                      <a:cubicBezTo>
                        <a:pt x="0" y="94450"/>
                        <a:pt x="13543" y="61755"/>
                        <a:pt x="37649" y="37649"/>
                      </a:cubicBezTo>
                      <a:cubicBezTo>
                        <a:pt x="61755" y="13543"/>
                        <a:pt x="94450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12302" y="0"/>
                        <a:pt x="1544997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10229571"/>
                      </a:lnTo>
                      <a:close/>
                    </a:path>
                  </a:pathLst>
                </a:custGeom>
                <a:solidFill>
                  <a:srgbClr val="D589A8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30">
                  <a:extLst>
                    <a:ext uri="{FF2B5EF4-FFF2-40B4-BE49-F238E27FC236}">
                      <a16:creationId xmlns:a16="http://schemas.microsoft.com/office/drawing/2014/main" id="{98743985-4B09-4A5C-A9C9-C93CE9C2A73E}"/>
                    </a:ext>
                  </a:extLst>
                </p:cNvPr>
                <p:cNvSpPr/>
                <p:nvPr/>
              </p:nvSpPr>
              <p:spPr>
                <a:xfrm>
                  <a:off x="7034967" y="119151"/>
                  <a:ext cx="1606752" cy="1016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167849">
                      <a:moveTo>
                        <a:pt x="0" y="10167849"/>
                      </a:moveTo>
                      <a:lnTo>
                        <a:pt x="0" y="128541"/>
                      </a:lnTo>
                      <a:cubicBezTo>
                        <a:pt x="0" y="94450"/>
                        <a:pt x="13542" y="61755"/>
                        <a:pt x="37649" y="37649"/>
                      </a:cubicBezTo>
                      <a:cubicBezTo>
                        <a:pt x="61754" y="13543"/>
                        <a:pt x="94449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10167849"/>
                      </a:lnTo>
                      <a:close/>
                    </a:path>
                  </a:pathLst>
                </a:custGeom>
                <a:solidFill>
                  <a:srgbClr val="C47EAA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31">
                  <a:extLst>
                    <a:ext uri="{FF2B5EF4-FFF2-40B4-BE49-F238E27FC236}">
                      <a16:creationId xmlns:a16="http://schemas.microsoft.com/office/drawing/2014/main" id="{D7DB791E-E9F9-4B85-8A13-950403371926}"/>
                    </a:ext>
                  </a:extLst>
                </p:cNvPr>
                <p:cNvSpPr/>
                <p:nvPr/>
              </p:nvSpPr>
              <p:spPr>
                <a:xfrm>
                  <a:off x="8793709" y="297116"/>
                  <a:ext cx="1606752" cy="998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9989884">
                      <a:moveTo>
                        <a:pt x="0" y="9989884"/>
                      </a:moveTo>
                      <a:lnTo>
                        <a:pt x="0" y="128541"/>
                      </a:lnTo>
                      <a:cubicBezTo>
                        <a:pt x="0" y="94450"/>
                        <a:pt x="13543" y="61755"/>
                        <a:pt x="37649" y="37649"/>
                      </a:cubicBezTo>
                      <a:cubicBezTo>
                        <a:pt x="61754" y="13543"/>
                        <a:pt x="94449" y="0"/>
                        <a:pt x="128540" y="1"/>
                      </a:cubicBezTo>
                      <a:lnTo>
                        <a:pt x="1478211" y="1"/>
                      </a:lnTo>
                      <a:cubicBezTo>
                        <a:pt x="1512302" y="0"/>
                        <a:pt x="1544997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9989884"/>
                      </a:lnTo>
                      <a:close/>
                    </a:path>
                  </a:pathLst>
                </a:custGeom>
                <a:solidFill>
                  <a:srgbClr val="AF75AC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32">
                  <a:extLst>
                    <a:ext uri="{FF2B5EF4-FFF2-40B4-BE49-F238E27FC236}">
                      <a16:creationId xmlns:a16="http://schemas.microsoft.com/office/drawing/2014/main" id="{3088011A-A548-4291-9F01-F1BD48D6E49F}"/>
                    </a:ext>
                  </a:extLst>
                </p:cNvPr>
                <p:cNvSpPr/>
                <p:nvPr/>
              </p:nvSpPr>
              <p:spPr>
                <a:xfrm>
                  <a:off x="10552450" y="631444"/>
                  <a:ext cx="1606752" cy="965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9655556">
                      <a:moveTo>
                        <a:pt x="0" y="9655556"/>
                      </a:moveTo>
                      <a:lnTo>
                        <a:pt x="0" y="128540"/>
                      </a:lnTo>
                      <a:cubicBezTo>
                        <a:pt x="0" y="94449"/>
                        <a:pt x="13543" y="61754"/>
                        <a:pt x="37649" y="37649"/>
                      </a:cubicBezTo>
                      <a:cubicBezTo>
                        <a:pt x="61755" y="13543"/>
                        <a:pt x="94450" y="0"/>
                        <a:pt x="128541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3" y="37649"/>
                      </a:cubicBezTo>
                      <a:cubicBezTo>
                        <a:pt x="1593209" y="61754"/>
                        <a:pt x="1606752" y="94449"/>
                        <a:pt x="1606752" y="128540"/>
                      </a:cubicBezTo>
                      <a:lnTo>
                        <a:pt x="1606752" y="9655556"/>
                      </a:lnTo>
                      <a:close/>
                    </a:path>
                  </a:pathLst>
                </a:custGeom>
                <a:solidFill>
                  <a:srgbClr val="966EAC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D2ED32-4C85-4D02-AA0F-7E8D202C2B6C}"/>
                </a:ext>
              </a:extLst>
            </p:cNvPr>
            <p:cNvSpPr txBox="1"/>
            <p:nvPr/>
          </p:nvSpPr>
          <p:spPr>
            <a:xfrm>
              <a:off x="4841836" y="712845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99.65%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1D2996-AB0E-48BD-8AF8-C085E2A5CD30}"/>
                </a:ext>
              </a:extLst>
            </p:cNvPr>
            <p:cNvSpPr txBox="1"/>
            <p:nvPr/>
          </p:nvSpPr>
          <p:spPr>
            <a:xfrm>
              <a:off x="6023641" y="708837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99.2%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C794B1-0A4A-47B8-9BC8-36B91A9D2C85}"/>
                </a:ext>
              </a:extLst>
            </p:cNvPr>
            <p:cNvSpPr txBox="1"/>
            <p:nvPr/>
          </p:nvSpPr>
          <p:spPr>
            <a:xfrm>
              <a:off x="7084424" y="705190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99.41%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91F948-65E8-4D12-B95B-3D7902730D89}"/>
                </a:ext>
              </a:extLst>
            </p:cNvPr>
            <p:cNvSpPr txBox="1"/>
            <p:nvPr/>
          </p:nvSpPr>
          <p:spPr>
            <a:xfrm>
              <a:off x="8171887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99.38%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3A3FFB-4459-4C5D-9371-0EB8C4522516}"/>
                </a:ext>
              </a:extLst>
            </p:cNvPr>
            <p:cNvSpPr txBox="1"/>
            <p:nvPr/>
          </p:nvSpPr>
          <p:spPr>
            <a:xfrm>
              <a:off x="9249452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98.78%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182407-4277-4CFD-83CB-DBE3ABB0AB32}"/>
                </a:ext>
              </a:extLst>
            </p:cNvPr>
            <p:cNvSpPr txBox="1"/>
            <p:nvPr/>
          </p:nvSpPr>
          <p:spPr>
            <a:xfrm>
              <a:off x="10346813" y="711384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97.05%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6B1E710-26C4-4126-9FE1-82FF06C5E771}"/>
                </a:ext>
              </a:extLst>
            </p:cNvPr>
            <p:cNvSpPr txBox="1"/>
            <p:nvPr/>
          </p:nvSpPr>
          <p:spPr>
            <a:xfrm>
              <a:off x="11496329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93.80%</a:t>
              </a:r>
            </a:p>
          </p:txBody>
        </p:sp>
      </p:grpSp>
      <p:sp>
        <p:nvSpPr>
          <p:cNvPr id="72" name="TextBox 2">
            <a:extLst>
              <a:ext uri="{FF2B5EF4-FFF2-40B4-BE49-F238E27FC236}">
                <a16:creationId xmlns:a16="http://schemas.microsoft.com/office/drawing/2014/main" id="{55EC50CF-559D-404F-9303-D55A86C4F546}"/>
              </a:ext>
            </a:extLst>
          </p:cNvPr>
          <p:cNvSpPr txBox="1"/>
          <p:nvPr/>
        </p:nvSpPr>
        <p:spPr>
          <a:xfrm>
            <a:off x="5694889" y="8865394"/>
            <a:ext cx="741175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(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dựa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trên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tập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dữ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liệu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LFW)</a:t>
            </a:r>
          </a:p>
        </p:txBody>
      </p:sp>
      <p:sp>
        <p:nvSpPr>
          <p:cNvPr id="60" name="TextBox 2">
            <a:extLst>
              <a:ext uri="{FF2B5EF4-FFF2-40B4-BE49-F238E27FC236}">
                <a16:creationId xmlns:a16="http://schemas.microsoft.com/office/drawing/2014/main" id="{6940C500-E677-4852-AD2D-32D97C354237}"/>
              </a:ext>
            </a:extLst>
          </p:cNvPr>
          <p:cNvSpPr txBox="1"/>
          <p:nvPr/>
        </p:nvSpPr>
        <p:spPr>
          <a:xfrm>
            <a:off x="1076325" y="-1107785"/>
            <a:ext cx="161353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nhận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dạng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phép</a:t>
            </a:r>
            <a:r>
              <a:rPr lang="en-US" sz="6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600" dirty="0" err="1">
                <a:solidFill>
                  <a:srgbClr val="94DDDE"/>
                </a:solidFill>
                <a:latin typeface="Josefin Sans Bold" pitchFamily="2" charset="0"/>
              </a:rPr>
              <a:t>đo</a:t>
            </a:r>
            <a:endParaRPr lang="en-US" sz="6600" dirty="0">
              <a:solidFill>
                <a:srgbClr val="94DDDE"/>
              </a:solidFill>
              <a:latin typeface="Josefin Sans Bold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61EE649-489B-4EEC-9393-BED7E3F7C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" b="-27"/>
          <a:stretch/>
        </p:blipFill>
        <p:spPr bwMode="auto">
          <a:xfrm>
            <a:off x="-10097634" y="647700"/>
            <a:ext cx="8747264" cy="838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E210CDF-A6A4-48C5-BBDF-D83E1DDB1C93}"/>
              </a:ext>
            </a:extLst>
          </p:cNvPr>
          <p:cNvSpPr txBox="1"/>
          <p:nvPr/>
        </p:nvSpPr>
        <p:spPr>
          <a:xfrm>
            <a:off x="-11547872" y="9346912"/>
            <a:ext cx="1164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tính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chính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xác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giữa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phép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đo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E88E4FD-4F78-45B3-A126-1D760CA9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" b="-27"/>
          <a:stretch/>
        </p:blipFill>
        <p:spPr bwMode="auto">
          <a:xfrm>
            <a:off x="4770368" y="647700"/>
            <a:ext cx="8747264" cy="838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E4F63-608A-4CB9-BC15-E0ACF2BE6010}"/>
              </a:ext>
            </a:extLst>
          </p:cNvPr>
          <p:cNvSpPr txBox="1"/>
          <p:nvPr/>
        </p:nvSpPr>
        <p:spPr>
          <a:xfrm>
            <a:off x="3320130" y="9346912"/>
            <a:ext cx="1164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tính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chính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xác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giữa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phép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đo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F01DAC-AC29-4941-A90B-0FC9426D2898}"/>
              </a:ext>
            </a:extLst>
          </p:cNvPr>
          <p:cNvGrpSpPr/>
          <p:nvPr/>
        </p:nvGrpSpPr>
        <p:grpSpPr>
          <a:xfrm>
            <a:off x="18516600" y="222647"/>
            <a:ext cx="8497412" cy="7936539"/>
            <a:chOff x="3980350" y="705190"/>
            <a:chExt cx="8497412" cy="79365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833FDD-6011-43B0-8CF1-BBD592DF862D}"/>
                </a:ext>
              </a:extLst>
            </p:cNvPr>
            <p:cNvGrpSpPr/>
            <p:nvPr/>
          </p:nvGrpSpPr>
          <p:grpSpPr>
            <a:xfrm>
              <a:off x="3980350" y="983606"/>
              <a:ext cx="8497412" cy="7658123"/>
              <a:chOff x="1" y="-47625"/>
              <a:chExt cx="10850521" cy="9778788"/>
            </a:xfrm>
          </p:grpSpPr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2C5DF719-6CD6-4902-BA5C-B57C2CAA21C0}"/>
                  </a:ext>
                </a:extLst>
              </p:cNvPr>
              <p:cNvSpPr txBox="1"/>
              <p:nvPr/>
            </p:nvSpPr>
            <p:spPr>
              <a:xfrm rot="18900000">
                <a:off x="118721" y="9299505"/>
                <a:ext cx="2012887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 dirty="0">
                    <a:solidFill>
                      <a:srgbClr val="FFFFFF"/>
                    </a:solidFill>
                    <a:latin typeface="Open Sans Light"/>
                  </a:rPr>
                  <a:t>Facenet-512d</a:t>
                </a: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12700F65-BA22-428F-B57C-C35062F2163F}"/>
                  </a:ext>
                </a:extLst>
              </p:cNvPr>
              <p:cNvSpPr txBox="1"/>
              <p:nvPr/>
            </p:nvSpPr>
            <p:spPr>
              <a:xfrm rot="18900000">
                <a:off x="1533145" y="9299505"/>
                <a:ext cx="2012887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Facenet-128d</a:t>
                </a:r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D9B82874-A4B2-44F9-B8B0-ACDEEFB04E39}"/>
                  </a:ext>
                </a:extLst>
              </p:cNvPr>
              <p:cNvSpPr txBox="1"/>
              <p:nvPr/>
            </p:nvSpPr>
            <p:spPr>
              <a:xfrm rot="18900000">
                <a:off x="3683685" y="8994595"/>
                <a:ext cx="1150472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ArcFace</a:t>
                </a:r>
              </a:p>
            </p:txBody>
          </p:sp>
          <p:sp>
            <p:nvSpPr>
              <p:cNvPr id="18" name="TextBox 10">
                <a:extLst>
                  <a:ext uri="{FF2B5EF4-FFF2-40B4-BE49-F238E27FC236}">
                    <a16:creationId xmlns:a16="http://schemas.microsoft.com/office/drawing/2014/main" id="{ABA36105-ED5E-41CE-951D-5D576D1414DB}"/>
                  </a:ext>
                </a:extLst>
              </p:cNvPr>
              <p:cNvSpPr txBox="1"/>
              <p:nvPr/>
            </p:nvSpPr>
            <p:spPr>
              <a:xfrm rot="18900000">
                <a:off x="5590942" y="8790457"/>
                <a:ext cx="573081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Dlib</a:t>
                </a:r>
              </a:p>
            </p:txBody>
          </p:sp>
          <p:sp>
            <p:nvSpPr>
              <p:cNvPr id="19" name="TextBox 11">
                <a:extLst>
                  <a:ext uri="{FF2B5EF4-FFF2-40B4-BE49-F238E27FC236}">
                    <a16:creationId xmlns:a16="http://schemas.microsoft.com/office/drawing/2014/main" id="{AF277D43-5D08-49A5-ABB6-7270D014241C}"/>
                  </a:ext>
                </a:extLst>
              </p:cNvPr>
              <p:cNvSpPr txBox="1"/>
              <p:nvPr/>
            </p:nvSpPr>
            <p:spPr>
              <a:xfrm rot="18900000">
                <a:off x="6266796" y="9096382"/>
                <a:ext cx="1438369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VGG-Face</a:t>
                </a:r>
              </a:p>
            </p:txBody>
          </p:sp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069A7E05-D1E5-4017-907D-7717A39DBF6C}"/>
                  </a:ext>
                </a:extLst>
              </p:cNvPr>
              <p:cNvSpPr txBox="1"/>
              <p:nvPr/>
            </p:nvSpPr>
            <p:spPr>
              <a:xfrm rot="18900000">
                <a:off x="7972450" y="8975750"/>
                <a:ext cx="1097169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DeepID</a:t>
                </a:r>
              </a:p>
            </p:txBody>
          </p:sp>
          <p:sp>
            <p:nvSpPr>
              <p:cNvPr id="21" name="TextBox 13">
                <a:extLst>
                  <a:ext uri="{FF2B5EF4-FFF2-40B4-BE49-F238E27FC236}">
                    <a16:creationId xmlns:a16="http://schemas.microsoft.com/office/drawing/2014/main" id="{1B16DC57-AB37-44A9-B05B-B9B624045B15}"/>
                  </a:ext>
                </a:extLst>
              </p:cNvPr>
              <p:cNvSpPr txBox="1"/>
              <p:nvPr/>
            </p:nvSpPr>
            <p:spPr>
              <a:xfrm rot="18900000">
                <a:off x="9053005" y="9114043"/>
                <a:ext cx="1488320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OpenFace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BA4BF24-0D56-4832-B243-62F273528B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1796" y="186910"/>
                <a:ext cx="9778726" cy="8283555"/>
                <a:chOff x="0" y="-6350"/>
                <a:chExt cx="12159202" cy="10299700"/>
              </a:xfrm>
            </p:grpSpPr>
            <p:sp>
              <p:nvSpPr>
                <p:cNvPr id="37" name="Freeform 15">
                  <a:extLst>
                    <a:ext uri="{FF2B5EF4-FFF2-40B4-BE49-F238E27FC236}">
                      <a16:creationId xmlns:a16="http://schemas.microsoft.com/office/drawing/2014/main" id="{799E817E-45D8-40D7-B381-C32BA365A919}"/>
                    </a:ext>
                  </a:extLst>
                </p:cNvPr>
                <p:cNvSpPr/>
                <p:nvPr/>
              </p:nvSpPr>
              <p:spPr>
                <a:xfrm>
                  <a:off x="0" y="-63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16">
                  <a:extLst>
                    <a:ext uri="{FF2B5EF4-FFF2-40B4-BE49-F238E27FC236}">
                      <a16:creationId xmlns:a16="http://schemas.microsoft.com/office/drawing/2014/main" id="{956D4F9B-9539-4B59-BEA0-CBCE44B1F688}"/>
                    </a:ext>
                  </a:extLst>
                </p:cNvPr>
                <p:cNvSpPr/>
                <p:nvPr/>
              </p:nvSpPr>
              <p:spPr>
                <a:xfrm>
                  <a:off x="0" y="256540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17">
                  <a:extLst>
                    <a:ext uri="{FF2B5EF4-FFF2-40B4-BE49-F238E27FC236}">
                      <a16:creationId xmlns:a16="http://schemas.microsoft.com/office/drawing/2014/main" id="{320FF03C-8839-49CF-9F68-63340FA0AA4E}"/>
                    </a:ext>
                  </a:extLst>
                </p:cNvPr>
                <p:cNvSpPr/>
                <p:nvPr/>
              </p:nvSpPr>
              <p:spPr>
                <a:xfrm>
                  <a:off x="0" y="51371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A9AB7CC2-4EBC-44FE-8157-567A30653846}"/>
                    </a:ext>
                  </a:extLst>
                </p:cNvPr>
                <p:cNvSpPr/>
                <p:nvPr/>
              </p:nvSpPr>
              <p:spPr>
                <a:xfrm>
                  <a:off x="0" y="770890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026FAE22-73B8-486B-A01B-5FF598F1CD86}"/>
                    </a:ext>
                  </a:extLst>
                </p:cNvPr>
                <p:cNvSpPr/>
                <p:nvPr/>
              </p:nvSpPr>
              <p:spPr>
                <a:xfrm>
                  <a:off x="0" y="10280650"/>
                  <a:ext cx="12159202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9202" h="12700">
                      <a:moveTo>
                        <a:pt x="0" y="0"/>
                      </a:moveTo>
                      <a:lnTo>
                        <a:pt x="12159202" y="0"/>
                      </a:lnTo>
                      <a:lnTo>
                        <a:pt x="12159202" y="12700"/>
                      </a:lnTo>
                      <a:lnTo>
                        <a:pt x="0" y="127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F432D610-8F57-47F6-A120-DAC3866A21B3}"/>
                  </a:ext>
                </a:extLst>
              </p:cNvPr>
              <p:cNvSpPr txBox="1"/>
              <p:nvPr/>
            </p:nvSpPr>
            <p:spPr>
              <a:xfrm>
                <a:off x="1" y="-47625"/>
                <a:ext cx="908376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100% </a:t>
                </a:r>
              </a:p>
            </p:txBody>
          </p:sp>
          <p:sp>
            <p:nvSpPr>
              <p:cNvPr id="24" name="TextBox 21">
                <a:extLst>
                  <a:ext uri="{FF2B5EF4-FFF2-40B4-BE49-F238E27FC236}">
                    <a16:creationId xmlns:a16="http://schemas.microsoft.com/office/drawing/2014/main" id="{36D17DB9-27CE-41DC-AAA7-9ABC9C427D13}"/>
                  </a:ext>
                </a:extLst>
              </p:cNvPr>
              <p:cNvSpPr txBox="1"/>
              <p:nvPr/>
            </p:nvSpPr>
            <p:spPr>
              <a:xfrm>
                <a:off x="186560" y="2020640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75% </a:t>
                </a:r>
              </a:p>
            </p:txBody>
          </p:sp>
          <p:sp>
            <p:nvSpPr>
              <p:cNvPr id="25" name="TextBox 22">
                <a:extLst>
                  <a:ext uri="{FF2B5EF4-FFF2-40B4-BE49-F238E27FC236}">
                    <a16:creationId xmlns:a16="http://schemas.microsoft.com/office/drawing/2014/main" id="{865E3844-AE8D-4DBA-8C76-2FE58EF9971B}"/>
                  </a:ext>
                </a:extLst>
              </p:cNvPr>
              <p:cNvSpPr txBox="1"/>
              <p:nvPr/>
            </p:nvSpPr>
            <p:spPr>
              <a:xfrm>
                <a:off x="186560" y="4088903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50% </a:t>
                </a:r>
              </a:p>
            </p:txBody>
          </p:sp>
          <p:sp>
            <p:nvSpPr>
              <p:cNvPr id="26" name="TextBox 23">
                <a:extLst>
                  <a:ext uri="{FF2B5EF4-FFF2-40B4-BE49-F238E27FC236}">
                    <a16:creationId xmlns:a16="http://schemas.microsoft.com/office/drawing/2014/main" id="{055FAB26-E5CB-4FA5-A332-77A24954C16D}"/>
                  </a:ext>
                </a:extLst>
              </p:cNvPr>
              <p:cNvSpPr txBox="1"/>
              <p:nvPr/>
            </p:nvSpPr>
            <p:spPr>
              <a:xfrm>
                <a:off x="186560" y="6157168"/>
                <a:ext cx="72181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25% </a:t>
                </a:r>
              </a:p>
            </p:txBody>
          </p: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5D351748-1B6A-4CDF-B563-20F4DA2F87AB}"/>
                  </a:ext>
                </a:extLst>
              </p:cNvPr>
              <p:cNvSpPr txBox="1"/>
              <p:nvPr/>
            </p:nvSpPr>
            <p:spPr>
              <a:xfrm>
                <a:off x="373118" y="8225431"/>
                <a:ext cx="535258" cy="43165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ts val="2702"/>
                  </a:lnSpc>
                </a:pPr>
                <a:r>
                  <a:rPr lang="en-US" sz="1930">
                    <a:solidFill>
                      <a:srgbClr val="FFFFFF"/>
                    </a:solidFill>
                    <a:latin typeface="Open Sans Light"/>
                  </a:rPr>
                  <a:t>0% 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6048564-F609-4753-8D30-BF4508FBDF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1795" y="215866"/>
                <a:ext cx="9778724" cy="8249207"/>
                <a:chOff x="0" y="29655"/>
                <a:chExt cx="12159202" cy="10257345"/>
              </a:xfrm>
            </p:grpSpPr>
            <p:sp>
              <p:nvSpPr>
                <p:cNvPr id="30" name="Freeform 26">
                  <a:extLst>
                    <a:ext uri="{FF2B5EF4-FFF2-40B4-BE49-F238E27FC236}">
                      <a16:creationId xmlns:a16="http://schemas.microsoft.com/office/drawing/2014/main" id="{B098341A-F029-4BF5-A26F-48CCD8D742FF}"/>
                    </a:ext>
                  </a:extLst>
                </p:cNvPr>
                <p:cNvSpPr/>
                <p:nvPr/>
              </p:nvSpPr>
              <p:spPr>
                <a:xfrm>
                  <a:off x="0" y="29655"/>
                  <a:ext cx="1606752" cy="10257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57345">
                      <a:moveTo>
                        <a:pt x="0" y="10257345"/>
                      </a:moveTo>
                      <a:lnTo>
                        <a:pt x="0" y="128540"/>
                      </a:lnTo>
                      <a:cubicBezTo>
                        <a:pt x="0" y="57549"/>
                        <a:pt x="57549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49202" y="0"/>
                        <a:pt x="1606752" y="57549"/>
                        <a:pt x="1606752" y="128540"/>
                      </a:cubicBezTo>
                      <a:lnTo>
                        <a:pt x="1606752" y="10257345"/>
                      </a:lnTo>
                      <a:close/>
                    </a:path>
                  </a:pathLst>
                </a:custGeom>
                <a:solidFill>
                  <a:srgbClr val="F7B4A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27">
                  <a:extLst>
                    <a:ext uri="{FF2B5EF4-FFF2-40B4-BE49-F238E27FC236}">
                      <a16:creationId xmlns:a16="http://schemas.microsoft.com/office/drawing/2014/main" id="{BD5F4D8F-3226-4411-83CE-5777B56A1929}"/>
                    </a:ext>
                  </a:extLst>
                </p:cNvPr>
                <p:cNvSpPr/>
                <p:nvPr/>
              </p:nvSpPr>
              <p:spPr>
                <a:xfrm>
                  <a:off x="1758742" y="75946"/>
                  <a:ext cx="1606752" cy="10211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11054">
                      <a:moveTo>
                        <a:pt x="0" y="10211054"/>
                      </a:moveTo>
                      <a:lnTo>
                        <a:pt x="0" y="128540"/>
                      </a:lnTo>
                      <a:cubicBezTo>
                        <a:pt x="0" y="94449"/>
                        <a:pt x="13542" y="61754"/>
                        <a:pt x="37648" y="37649"/>
                      </a:cubicBezTo>
                      <a:cubicBezTo>
                        <a:pt x="61754" y="13543"/>
                        <a:pt x="94449" y="0"/>
                        <a:pt x="128540" y="0"/>
                      </a:cubicBezTo>
                      <a:lnTo>
                        <a:pt x="1478211" y="0"/>
                      </a:lnTo>
                      <a:cubicBezTo>
                        <a:pt x="1549202" y="0"/>
                        <a:pt x="1606751" y="57549"/>
                        <a:pt x="1606751" y="128540"/>
                      </a:cubicBezTo>
                      <a:lnTo>
                        <a:pt x="1606751" y="10211054"/>
                      </a:lnTo>
                      <a:close/>
                    </a:path>
                  </a:pathLst>
                </a:custGeom>
                <a:solidFill>
                  <a:srgbClr val="EFA4A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28">
                  <a:extLst>
                    <a:ext uri="{FF2B5EF4-FFF2-40B4-BE49-F238E27FC236}">
                      <a16:creationId xmlns:a16="http://schemas.microsoft.com/office/drawing/2014/main" id="{9058C74E-DC64-42D9-860C-73BB036AFDE8}"/>
                    </a:ext>
                  </a:extLst>
                </p:cNvPr>
                <p:cNvSpPr/>
                <p:nvPr/>
              </p:nvSpPr>
              <p:spPr>
                <a:xfrm>
                  <a:off x="3517483" y="54343"/>
                  <a:ext cx="1606752" cy="10232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32657">
                      <a:moveTo>
                        <a:pt x="0" y="10232657"/>
                      </a:moveTo>
                      <a:lnTo>
                        <a:pt x="0" y="128540"/>
                      </a:lnTo>
                      <a:cubicBezTo>
                        <a:pt x="0" y="94449"/>
                        <a:pt x="13543" y="61755"/>
                        <a:pt x="37649" y="37649"/>
                      </a:cubicBezTo>
                      <a:cubicBezTo>
                        <a:pt x="61755" y="13543"/>
                        <a:pt x="94450" y="0"/>
                        <a:pt x="128541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4" y="37649"/>
                      </a:cubicBezTo>
                      <a:cubicBezTo>
                        <a:pt x="1593210" y="61755"/>
                        <a:pt x="1606752" y="94449"/>
                        <a:pt x="1606752" y="128540"/>
                      </a:cubicBezTo>
                      <a:lnTo>
                        <a:pt x="1606752" y="10232657"/>
                      </a:lnTo>
                      <a:close/>
                    </a:path>
                  </a:pathLst>
                </a:custGeom>
                <a:solidFill>
                  <a:srgbClr val="E396A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29">
                  <a:extLst>
                    <a:ext uri="{FF2B5EF4-FFF2-40B4-BE49-F238E27FC236}">
                      <a16:creationId xmlns:a16="http://schemas.microsoft.com/office/drawing/2014/main" id="{03FAEC29-E5B7-44F8-8CE5-FFBF4FEFD94F}"/>
                    </a:ext>
                  </a:extLst>
                </p:cNvPr>
                <p:cNvSpPr/>
                <p:nvPr/>
              </p:nvSpPr>
              <p:spPr>
                <a:xfrm>
                  <a:off x="5276225" y="57429"/>
                  <a:ext cx="1606752" cy="1022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229571">
                      <a:moveTo>
                        <a:pt x="0" y="10229571"/>
                      </a:moveTo>
                      <a:lnTo>
                        <a:pt x="0" y="128541"/>
                      </a:lnTo>
                      <a:cubicBezTo>
                        <a:pt x="0" y="94450"/>
                        <a:pt x="13543" y="61755"/>
                        <a:pt x="37649" y="37649"/>
                      </a:cubicBezTo>
                      <a:cubicBezTo>
                        <a:pt x="61755" y="13543"/>
                        <a:pt x="94450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12302" y="0"/>
                        <a:pt x="1544997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10229571"/>
                      </a:lnTo>
                      <a:close/>
                    </a:path>
                  </a:pathLst>
                </a:custGeom>
                <a:solidFill>
                  <a:srgbClr val="D589A8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30">
                  <a:extLst>
                    <a:ext uri="{FF2B5EF4-FFF2-40B4-BE49-F238E27FC236}">
                      <a16:creationId xmlns:a16="http://schemas.microsoft.com/office/drawing/2014/main" id="{8A82D7FE-CD1C-4A59-913C-11A790494159}"/>
                    </a:ext>
                  </a:extLst>
                </p:cNvPr>
                <p:cNvSpPr/>
                <p:nvPr/>
              </p:nvSpPr>
              <p:spPr>
                <a:xfrm>
                  <a:off x="7034967" y="119151"/>
                  <a:ext cx="1606752" cy="1016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10167849">
                      <a:moveTo>
                        <a:pt x="0" y="10167849"/>
                      </a:moveTo>
                      <a:lnTo>
                        <a:pt x="0" y="128541"/>
                      </a:lnTo>
                      <a:cubicBezTo>
                        <a:pt x="0" y="94450"/>
                        <a:pt x="13542" y="61755"/>
                        <a:pt x="37649" y="37649"/>
                      </a:cubicBezTo>
                      <a:cubicBezTo>
                        <a:pt x="61754" y="13543"/>
                        <a:pt x="94449" y="0"/>
                        <a:pt x="128540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10167849"/>
                      </a:lnTo>
                      <a:close/>
                    </a:path>
                  </a:pathLst>
                </a:custGeom>
                <a:solidFill>
                  <a:srgbClr val="C47EAA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31">
                  <a:extLst>
                    <a:ext uri="{FF2B5EF4-FFF2-40B4-BE49-F238E27FC236}">
                      <a16:creationId xmlns:a16="http://schemas.microsoft.com/office/drawing/2014/main" id="{5ACB1CF1-C404-4D7D-971C-5966CCE8611A}"/>
                    </a:ext>
                  </a:extLst>
                </p:cNvPr>
                <p:cNvSpPr/>
                <p:nvPr/>
              </p:nvSpPr>
              <p:spPr>
                <a:xfrm>
                  <a:off x="8793709" y="297116"/>
                  <a:ext cx="1606752" cy="998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9989884">
                      <a:moveTo>
                        <a:pt x="0" y="9989884"/>
                      </a:moveTo>
                      <a:lnTo>
                        <a:pt x="0" y="128541"/>
                      </a:lnTo>
                      <a:cubicBezTo>
                        <a:pt x="0" y="94450"/>
                        <a:pt x="13543" y="61755"/>
                        <a:pt x="37649" y="37649"/>
                      </a:cubicBezTo>
                      <a:cubicBezTo>
                        <a:pt x="61754" y="13543"/>
                        <a:pt x="94449" y="0"/>
                        <a:pt x="128540" y="1"/>
                      </a:cubicBezTo>
                      <a:lnTo>
                        <a:pt x="1478211" y="1"/>
                      </a:lnTo>
                      <a:cubicBezTo>
                        <a:pt x="1512302" y="0"/>
                        <a:pt x="1544997" y="13543"/>
                        <a:pt x="1569103" y="37649"/>
                      </a:cubicBezTo>
                      <a:cubicBezTo>
                        <a:pt x="1593209" y="61755"/>
                        <a:pt x="1606752" y="94450"/>
                        <a:pt x="1606752" y="128541"/>
                      </a:cubicBezTo>
                      <a:lnTo>
                        <a:pt x="1606752" y="9989884"/>
                      </a:lnTo>
                      <a:close/>
                    </a:path>
                  </a:pathLst>
                </a:custGeom>
                <a:solidFill>
                  <a:srgbClr val="AF75AC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32">
                  <a:extLst>
                    <a:ext uri="{FF2B5EF4-FFF2-40B4-BE49-F238E27FC236}">
                      <a16:creationId xmlns:a16="http://schemas.microsoft.com/office/drawing/2014/main" id="{BD90B9E5-D871-48C9-A530-E15553BB306D}"/>
                    </a:ext>
                  </a:extLst>
                </p:cNvPr>
                <p:cNvSpPr/>
                <p:nvPr/>
              </p:nvSpPr>
              <p:spPr>
                <a:xfrm>
                  <a:off x="10552450" y="631444"/>
                  <a:ext cx="1606752" cy="9655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752" h="9655556">
                      <a:moveTo>
                        <a:pt x="0" y="9655556"/>
                      </a:moveTo>
                      <a:lnTo>
                        <a:pt x="0" y="128540"/>
                      </a:lnTo>
                      <a:cubicBezTo>
                        <a:pt x="0" y="94449"/>
                        <a:pt x="13543" y="61754"/>
                        <a:pt x="37649" y="37649"/>
                      </a:cubicBezTo>
                      <a:cubicBezTo>
                        <a:pt x="61755" y="13543"/>
                        <a:pt x="94450" y="0"/>
                        <a:pt x="128541" y="0"/>
                      </a:cubicBezTo>
                      <a:lnTo>
                        <a:pt x="1478212" y="0"/>
                      </a:lnTo>
                      <a:cubicBezTo>
                        <a:pt x="1512303" y="0"/>
                        <a:pt x="1544998" y="13543"/>
                        <a:pt x="1569103" y="37649"/>
                      </a:cubicBezTo>
                      <a:cubicBezTo>
                        <a:pt x="1593209" y="61754"/>
                        <a:pt x="1606752" y="94449"/>
                        <a:pt x="1606752" y="128540"/>
                      </a:cubicBezTo>
                      <a:lnTo>
                        <a:pt x="1606752" y="9655556"/>
                      </a:lnTo>
                      <a:close/>
                    </a:path>
                  </a:pathLst>
                </a:custGeom>
                <a:solidFill>
                  <a:srgbClr val="966EAC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2F6217-07AF-4C2E-AF45-F308332D2245}"/>
                </a:ext>
              </a:extLst>
            </p:cNvPr>
            <p:cNvSpPr txBox="1"/>
            <p:nvPr/>
          </p:nvSpPr>
          <p:spPr>
            <a:xfrm>
              <a:off x="4841836" y="712845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99.65%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44F25C-8CB6-4220-B754-6543F23563CE}"/>
                </a:ext>
              </a:extLst>
            </p:cNvPr>
            <p:cNvSpPr txBox="1"/>
            <p:nvPr/>
          </p:nvSpPr>
          <p:spPr>
            <a:xfrm>
              <a:off x="6023641" y="708837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99.2%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C720EA-AC1B-4191-89DF-93F47A1359C0}"/>
                </a:ext>
              </a:extLst>
            </p:cNvPr>
            <p:cNvSpPr txBox="1"/>
            <p:nvPr/>
          </p:nvSpPr>
          <p:spPr>
            <a:xfrm>
              <a:off x="7084424" y="705190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99.41%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D3DBC1-59C4-4A54-8B91-81317505049A}"/>
                </a:ext>
              </a:extLst>
            </p:cNvPr>
            <p:cNvSpPr txBox="1"/>
            <p:nvPr/>
          </p:nvSpPr>
          <p:spPr>
            <a:xfrm>
              <a:off x="8171887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99.38%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5B60BD-AEC0-403B-ADE4-2BF21B0454E7}"/>
                </a:ext>
              </a:extLst>
            </p:cNvPr>
            <p:cNvSpPr txBox="1"/>
            <p:nvPr/>
          </p:nvSpPr>
          <p:spPr>
            <a:xfrm>
              <a:off x="9249452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98.78%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90012A-EC8E-42EA-8CBE-B1F0E3CBA6F1}"/>
                </a:ext>
              </a:extLst>
            </p:cNvPr>
            <p:cNvSpPr txBox="1"/>
            <p:nvPr/>
          </p:nvSpPr>
          <p:spPr>
            <a:xfrm>
              <a:off x="10346813" y="711384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97.05%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E61A35-31CD-409B-8791-646DE035CCD3}"/>
                </a:ext>
              </a:extLst>
            </p:cNvPr>
            <p:cNvSpPr txBox="1"/>
            <p:nvPr/>
          </p:nvSpPr>
          <p:spPr>
            <a:xfrm>
              <a:off x="11496329" y="71284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D0D7E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93.80%</a:t>
              </a:r>
            </a:p>
          </p:txBody>
        </p:sp>
      </p:grpSp>
      <p:sp>
        <p:nvSpPr>
          <p:cNvPr id="42" name="TextBox 2">
            <a:extLst>
              <a:ext uri="{FF2B5EF4-FFF2-40B4-BE49-F238E27FC236}">
                <a16:creationId xmlns:a16="http://schemas.microsoft.com/office/drawing/2014/main" id="{51B6CB22-AC8A-4E69-A4F2-7A5ED4ADAB05}"/>
              </a:ext>
            </a:extLst>
          </p:cNvPr>
          <p:cNvSpPr txBox="1"/>
          <p:nvPr/>
        </p:nvSpPr>
        <p:spPr>
          <a:xfrm>
            <a:off x="19316195" y="8865394"/>
            <a:ext cx="741175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(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dựa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trên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tập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dữ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4000" dirty="0" err="1">
                <a:solidFill>
                  <a:srgbClr val="94DDDE"/>
                </a:solidFill>
                <a:latin typeface="Josefin Sans Bold" pitchFamily="2" charset="0"/>
              </a:rPr>
              <a:t>liệu</a:t>
            </a:r>
            <a:r>
              <a:rPr lang="en-US" sz="4000" dirty="0">
                <a:solidFill>
                  <a:srgbClr val="94DDDE"/>
                </a:solidFill>
                <a:latin typeface="Josefin Sans Bold" pitchFamily="2" charset="0"/>
              </a:rPr>
              <a:t> LFW)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E0A611-0B85-430D-8F3B-2E21AEBB2B27}"/>
              </a:ext>
            </a:extLst>
          </p:cNvPr>
          <p:cNvSpPr txBox="1"/>
          <p:nvPr/>
        </p:nvSpPr>
        <p:spPr>
          <a:xfrm>
            <a:off x="5299834" y="-944224"/>
            <a:ext cx="723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94DDDE"/>
                </a:solidFill>
                <a:latin typeface="Josefin Sans Bold" pitchFamily="2" charset="0"/>
              </a:rPr>
              <a:t>ArcFace</a:t>
            </a: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 + Euclid L2</a:t>
            </a:r>
          </a:p>
        </p:txBody>
      </p:sp>
    </p:spTree>
    <p:extLst>
      <p:ext uri="{BB962C8B-B14F-4D97-AF65-F5344CB8AC3E}">
        <p14:creationId xmlns:p14="http://schemas.microsoft.com/office/powerpoint/2010/main" val="4033747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E88E4FD-4F78-45B3-A126-1D760CA9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" b="-27"/>
          <a:stretch/>
        </p:blipFill>
        <p:spPr bwMode="auto">
          <a:xfrm>
            <a:off x="4770368" y="11087100"/>
            <a:ext cx="8747264" cy="838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E4F63-608A-4CB9-BC15-E0ACF2BE6010}"/>
              </a:ext>
            </a:extLst>
          </p:cNvPr>
          <p:cNvSpPr txBox="1"/>
          <p:nvPr/>
        </p:nvSpPr>
        <p:spPr>
          <a:xfrm>
            <a:off x="3320130" y="19786312"/>
            <a:ext cx="1164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tính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chính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xác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giữa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phép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đo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0EB98F3-C2C5-486B-9762-BFE2D01F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6" y="10769888"/>
            <a:ext cx="8416544" cy="327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CBC809-EE01-4A8C-A19D-DE90A458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0769888"/>
            <a:ext cx="8416544" cy="32701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03AD8BF-6BE8-4F62-ADEA-643BE22A25A7}"/>
              </a:ext>
            </a:extLst>
          </p:cNvPr>
          <p:cNvSpPr txBox="1"/>
          <p:nvPr/>
        </p:nvSpPr>
        <p:spPr>
          <a:xfrm>
            <a:off x="5299834" y="4681835"/>
            <a:ext cx="723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94DDDE"/>
                </a:solidFill>
                <a:latin typeface="Josefin Sans Bold" pitchFamily="2" charset="0"/>
              </a:rPr>
              <a:t>ArcFace</a:t>
            </a: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 + Euclid L2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E5C09-5296-4543-A306-CE88F8BACAC6}"/>
              </a:ext>
            </a:extLst>
          </p:cNvPr>
          <p:cNvSpPr txBox="1"/>
          <p:nvPr/>
        </p:nvSpPr>
        <p:spPr>
          <a:xfrm>
            <a:off x="1593342" y="14340877"/>
            <a:ext cx="622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Độ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chính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xác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tối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thiểu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của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chương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trình</a:t>
            </a:r>
            <a:endParaRPr lang="en-US" sz="3600" dirty="0">
              <a:solidFill>
                <a:srgbClr val="94DDDE"/>
              </a:solidFill>
              <a:latin typeface="Josefin Sans Bold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1251D7-44B3-46BC-A9AD-CDBCB534F977}"/>
              </a:ext>
            </a:extLst>
          </p:cNvPr>
          <p:cNvSpPr txBox="1"/>
          <p:nvPr/>
        </p:nvSpPr>
        <p:spPr>
          <a:xfrm>
            <a:off x="10851516" y="14335909"/>
            <a:ext cx="545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Kết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quả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từ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dataset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khác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nhau</a:t>
            </a:r>
            <a:endParaRPr lang="en-US" sz="3600" dirty="0">
              <a:solidFill>
                <a:srgbClr val="94DDDE"/>
              </a:solidFill>
              <a:latin typeface="Josefin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1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E88E4FD-4F78-45B3-A126-1D760CA9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" b="-27"/>
          <a:stretch/>
        </p:blipFill>
        <p:spPr bwMode="auto">
          <a:xfrm>
            <a:off x="4770368" y="11087100"/>
            <a:ext cx="8747264" cy="838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E4F63-608A-4CB9-BC15-E0ACF2BE6010}"/>
              </a:ext>
            </a:extLst>
          </p:cNvPr>
          <p:cNvSpPr txBox="1"/>
          <p:nvPr/>
        </p:nvSpPr>
        <p:spPr>
          <a:xfrm>
            <a:off x="3320130" y="19786312"/>
            <a:ext cx="11647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Bảng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so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sánh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tính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chính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xác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giữa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mô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hình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phép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 Bold" pitchFamily="2" charset="0"/>
              </a:rPr>
              <a:t>đo</a:t>
            </a:r>
            <a:r>
              <a:rPr lang="en-US" sz="32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0EB98F3-C2C5-486B-9762-BFE2D01F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6" y="3238500"/>
            <a:ext cx="8416544" cy="327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FCBC809-EE01-4A8C-A19D-DE90A4584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3238500"/>
            <a:ext cx="8416544" cy="32701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03AD8BF-6BE8-4F62-ADEA-643BE22A25A7}"/>
              </a:ext>
            </a:extLst>
          </p:cNvPr>
          <p:cNvSpPr txBox="1"/>
          <p:nvPr/>
        </p:nvSpPr>
        <p:spPr>
          <a:xfrm>
            <a:off x="5528434" y="723900"/>
            <a:ext cx="723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rgbClr val="94DDDE"/>
                </a:solidFill>
                <a:latin typeface="Josefin Sans Bold" pitchFamily="2" charset="0"/>
              </a:rPr>
              <a:t>ArcFace</a:t>
            </a:r>
            <a:r>
              <a:rPr lang="en-US" sz="5400" dirty="0">
                <a:solidFill>
                  <a:srgbClr val="94DDDE"/>
                </a:solidFill>
                <a:latin typeface="Josefin Sans Bold" pitchFamily="2" charset="0"/>
              </a:rPr>
              <a:t> + Euclid L2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E5C09-5296-4543-A306-CE88F8BACAC6}"/>
              </a:ext>
            </a:extLst>
          </p:cNvPr>
          <p:cNvSpPr txBox="1"/>
          <p:nvPr/>
        </p:nvSpPr>
        <p:spPr>
          <a:xfrm>
            <a:off x="1593342" y="6809489"/>
            <a:ext cx="622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Độ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chính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xác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tối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thiểu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của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chương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trình</a:t>
            </a:r>
            <a:endParaRPr lang="en-US" sz="3600" dirty="0">
              <a:solidFill>
                <a:srgbClr val="94DDDE"/>
              </a:solidFill>
              <a:latin typeface="Josefin Sans Bold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1251D7-44B3-46BC-A9AD-CDBCB534F977}"/>
              </a:ext>
            </a:extLst>
          </p:cNvPr>
          <p:cNvSpPr txBox="1"/>
          <p:nvPr/>
        </p:nvSpPr>
        <p:spPr>
          <a:xfrm>
            <a:off x="10851516" y="6804521"/>
            <a:ext cx="545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Kết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quả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từ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các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dataset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khác</a:t>
            </a:r>
            <a:r>
              <a:rPr lang="en-US" sz="36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Bold" pitchFamily="2" charset="0"/>
              </a:rPr>
              <a:t>nhau</a:t>
            </a:r>
            <a:endParaRPr lang="en-US" sz="3600" dirty="0">
              <a:solidFill>
                <a:srgbClr val="94DDDE"/>
              </a:solidFill>
              <a:latin typeface="Josefin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53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41877" y="3296840"/>
            <a:ext cx="7185595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dirty="0">
                <a:solidFill>
                  <a:srgbClr val="F7B4A7"/>
                </a:solidFill>
                <a:latin typeface="Josefin Sans Bold" pitchFamily="2" charset="0"/>
              </a:rPr>
              <a:t>KHẢ NĂNG ỨNG DỤNG THỰC TIỄN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53326" y="1788249"/>
            <a:ext cx="3662625" cy="5642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4BD9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4BD9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E456C3F-D4FD-42B3-B74E-282B9D8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609990"/>
              </p:ext>
            </p:extLst>
          </p:nvPr>
        </p:nvGraphicFramePr>
        <p:xfrm>
          <a:off x="2895600" y="10706100"/>
          <a:ext cx="12496800" cy="839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VGP News :. | 39 chốt kiểm soát, siết chặt &amp;quot;vùng đỏ&amp;quot; tại Hà Nội ở vị trí  nào? | BÁO ĐIỆN TỬ CHÍNH PHỦ NƯỚC CHXHCN VIỆT NAM">
            <a:extLst>
              <a:ext uri="{FF2B5EF4-FFF2-40B4-BE49-F238E27FC236}">
                <a16:creationId xmlns:a16="http://schemas.microsoft.com/office/drawing/2014/main" id="{63408952-801A-41D8-9395-B159103A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7" y="2405288"/>
            <a:ext cx="8160946" cy="54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vel declaration rule jams HCMC Covid-19 checkpoints - VnExpress  International">
            <a:extLst>
              <a:ext uri="{FF2B5EF4-FFF2-40B4-BE49-F238E27FC236}">
                <a16:creationId xmlns:a16="http://schemas.microsoft.com/office/drawing/2014/main" id="{AF3CE752-7924-4577-B01A-ED4DF758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07" y="2390540"/>
            <a:ext cx="8160946" cy="54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705600" y="4410269"/>
            <a:ext cx="11303067" cy="390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2634" lvl="1" indent="-391317" algn="just">
              <a:lnSpc>
                <a:spcPts val="5074"/>
              </a:lnSpc>
              <a:buFont typeface="Arial"/>
              <a:buChar char="•"/>
            </a:pP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Vấn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đề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nghiên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cứu</a:t>
            </a:r>
            <a:endParaRPr lang="en-US" sz="3624" dirty="0">
              <a:solidFill>
                <a:srgbClr val="94DDDE"/>
              </a:solidFill>
              <a:latin typeface="Josefin Sans Regular"/>
            </a:endParaRPr>
          </a:p>
          <a:p>
            <a:pPr marL="782634" lvl="1" indent="-391317" algn="just">
              <a:lnSpc>
                <a:spcPts val="5074"/>
              </a:lnSpc>
              <a:buFont typeface="Arial"/>
              <a:buChar char="•"/>
            </a:pP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Mục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đích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,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mục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tiêu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nghiên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cứu</a:t>
            </a:r>
            <a:endParaRPr lang="en-US" sz="3624" dirty="0">
              <a:solidFill>
                <a:srgbClr val="94DDDE"/>
              </a:solidFill>
              <a:latin typeface="Josefin Sans Regular"/>
            </a:endParaRPr>
          </a:p>
          <a:p>
            <a:pPr marL="782634" lvl="1" indent="-391317" algn="just">
              <a:lnSpc>
                <a:spcPts val="5074"/>
              </a:lnSpc>
              <a:buFont typeface="Arial"/>
              <a:buChar char="•"/>
            </a:pP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Phương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pháp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nghiên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cứu</a:t>
            </a:r>
            <a:endParaRPr lang="en-US" sz="3624" dirty="0">
              <a:solidFill>
                <a:srgbClr val="94DDDE"/>
              </a:solidFill>
              <a:latin typeface="Josefin Sans Regular"/>
            </a:endParaRPr>
          </a:p>
          <a:p>
            <a:pPr marL="782634" lvl="1" indent="-391317" algn="just">
              <a:lnSpc>
                <a:spcPts val="5074"/>
              </a:lnSpc>
              <a:buFont typeface="Arial"/>
              <a:buChar char="•"/>
            </a:pP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Các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thuật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toán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được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sử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dụng</a:t>
            </a:r>
            <a:endParaRPr lang="en-US" sz="3624" dirty="0">
              <a:solidFill>
                <a:srgbClr val="94DDDE"/>
              </a:solidFill>
              <a:latin typeface="Josefin Sans Regular"/>
            </a:endParaRPr>
          </a:p>
          <a:p>
            <a:pPr marL="782634" lvl="1" indent="-391317" algn="just">
              <a:lnSpc>
                <a:spcPts val="5074"/>
              </a:lnSpc>
              <a:buFont typeface="Arial"/>
              <a:buChar char="•"/>
            </a:pP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Phương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pháp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đánh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giá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độ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hiệu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quả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sản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phẩm</a:t>
            </a:r>
            <a:endParaRPr lang="en-US" sz="3624" dirty="0">
              <a:solidFill>
                <a:srgbClr val="94DDDE"/>
              </a:solidFill>
              <a:latin typeface="Josefin Sans Regular"/>
            </a:endParaRPr>
          </a:p>
          <a:p>
            <a:pPr marL="782634" lvl="1" indent="-391317" algn="just">
              <a:lnSpc>
                <a:spcPts val="5074"/>
              </a:lnSpc>
              <a:buFont typeface="Arial"/>
              <a:buChar char="•"/>
            </a:pP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Khả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năng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ứng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dụng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trong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thực</a:t>
            </a:r>
            <a:r>
              <a:rPr lang="en-US" sz="3624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24" dirty="0" err="1">
                <a:solidFill>
                  <a:srgbClr val="94DDDE"/>
                </a:solidFill>
                <a:latin typeface="Josefin Sans Regular"/>
              </a:rPr>
              <a:t>tiễn</a:t>
            </a:r>
            <a:endParaRPr lang="en-US" sz="3624" dirty="0">
              <a:solidFill>
                <a:srgbClr val="94DDDE"/>
              </a:solidFill>
              <a:latin typeface="Josefin Sans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0859" y="1744367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6041" y="2582202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638131" y="3420037"/>
            <a:ext cx="3874545" cy="5122596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A84B6818-A16A-4FC6-A660-E17A00ECFDCF}"/>
              </a:ext>
            </a:extLst>
          </p:cNvPr>
          <p:cNvSpPr txBox="1"/>
          <p:nvPr/>
        </p:nvSpPr>
        <p:spPr>
          <a:xfrm>
            <a:off x="8093925" y="2104265"/>
            <a:ext cx="7819308" cy="96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6300" err="1">
                <a:solidFill>
                  <a:srgbClr val="F7B4A7"/>
                </a:solidFill>
                <a:latin typeface="Josefin Sans Bold" pitchFamily="2" charset="0"/>
              </a:rPr>
              <a:t>Nội</a:t>
            </a:r>
            <a:r>
              <a:rPr lang="en-US" sz="6300">
                <a:solidFill>
                  <a:srgbClr val="F7B4A7"/>
                </a:solidFill>
                <a:latin typeface="Josefin Sans Bold" pitchFamily="2" charset="0"/>
              </a:rPr>
              <a:t> dung</a:t>
            </a:r>
            <a:r>
              <a:rPr lang="en-US" sz="6299">
                <a:solidFill>
                  <a:srgbClr val="F7B4A7"/>
                </a:solidFill>
                <a:latin typeface="Josefin Sans Bold" pitchFamily="2" charset="0"/>
              </a:rPr>
              <a:t> </a:t>
            </a:r>
            <a:r>
              <a:rPr lang="en-US" sz="6299" err="1">
                <a:solidFill>
                  <a:srgbClr val="F7B4A7"/>
                </a:solidFill>
                <a:latin typeface="Josefin Sans Bold" pitchFamily="2" charset="0"/>
              </a:rPr>
              <a:t>chính</a:t>
            </a:r>
            <a:r>
              <a:rPr lang="en-US" sz="6299">
                <a:solidFill>
                  <a:srgbClr val="F7B4A7"/>
                </a:solidFill>
                <a:latin typeface="Josefin Sans Bold" pitchFamily="2" charset="0"/>
              </a:rPr>
              <a:t>: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0955069-D012-4920-88A4-F1A8AFB2BB86}"/>
              </a:ext>
            </a:extLst>
          </p:cNvPr>
          <p:cNvSpPr txBox="1"/>
          <p:nvPr/>
        </p:nvSpPr>
        <p:spPr>
          <a:xfrm>
            <a:off x="8093925" y="3372973"/>
            <a:ext cx="8468604" cy="64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2"/>
              </a:lnSpc>
            </a:pPr>
            <a:r>
              <a:rPr lang="en-US" sz="3449" spc="413">
                <a:solidFill>
                  <a:srgbClr val="94DDDE"/>
                </a:solidFill>
                <a:latin typeface="Josefin Sans Regular"/>
              </a:rPr>
              <a:t>CÁC VẤN ĐỀ THẢO LUẬN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E456C3F-D4FD-42B3-B74E-282B9D8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190794"/>
              </p:ext>
            </p:extLst>
          </p:nvPr>
        </p:nvGraphicFramePr>
        <p:xfrm>
          <a:off x="2895600" y="946150"/>
          <a:ext cx="12496800" cy="839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2" descr="VGP News :. | 39 chốt kiểm soát, siết chặt &amp;quot;vùng đỏ&amp;quot; tại Hà Nội ở vị trí  nào? | BÁO ĐIỆN TỬ CHÍNH PHỦ NƯỚC CHXHCN VIỆT NAM">
            <a:extLst>
              <a:ext uri="{FF2B5EF4-FFF2-40B4-BE49-F238E27FC236}">
                <a16:creationId xmlns:a16="http://schemas.microsoft.com/office/drawing/2014/main" id="{515FF7F0-9F1A-470C-A4D0-5A5D60E2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7" y="-5705024"/>
            <a:ext cx="8160946" cy="54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ravel declaration rule jams HCMC Covid-19 checkpoints - VnExpress  International">
            <a:extLst>
              <a:ext uri="{FF2B5EF4-FFF2-40B4-BE49-F238E27FC236}">
                <a16:creationId xmlns:a16="http://schemas.microsoft.com/office/drawing/2014/main" id="{0CE85A48-11C0-416B-A945-A2A7F6CE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07" y="-5719772"/>
            <a:ext cx="8160946" cy="54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53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79991CD1-BB03-4A48-8DC7-6AC2F895AEEE}"/>
              </a:ext>
            </a:extLst>
          </p:cNvPr>
          <p:cNvSpPr txBox="1"/>
          <p:nvPr/>
        </p:nvSpPr>
        <p:spPr>
          <a:xfrm>
            <a:off x="-13019468" y="-2125487"/>
            <a:ext cx="13662931" cy="1734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Dựa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vào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đâu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có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thể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bảo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đảo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tính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an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toàn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và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bảo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mật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của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AI 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0AD54-466A-4583-92C6-466D2490FDC8}"/>
              </a:ext>
            </a:extLst>
          </p:cNvPr>
          <p:cNvSpPr txBox="1"/>
          <p:nvPr/>
        </p:nvSpPr>
        <p:spPr>
          <a:xfrm>
            <a:off x="-12835168" y="-391038"/>
            <a:ext cx="11866327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9917" lvl="1" indent="-304959" algn="just">
              <a:buFont typeface="Arial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Trong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một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vài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tình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huống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, QR code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có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thể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bị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đánh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tráo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hay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làm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giả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và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điều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này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dẫn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đến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sự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trốn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thoát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khỏi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các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vùng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cách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ly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dễ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dàng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.</a:t>
            </a:r>
          </a:p>
          <a:p>
            <a:pPr marL="609917" lvl="1" indent="-304959" algn="just">
              <a:buFont typeface="Arial"/>
              <a:buChar char="•"/>
            </a:pP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Với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những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trường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hợp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này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thì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AI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luôn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bảo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đảm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về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phần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an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toàn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và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bảo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mật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của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người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Josefin Sans Regular" pitchFamily="2" charset="0"/>
              </a:rPr>
              <a:t>dùng</a:t>
            </a:r>
            <a:r>
              <a:rPr lang="en-US" sz="4400" dirty="0">
                <a:solidFill>
                  <a:schemeClr val="bg1"/>
                </a:solidFill>
                <a:latin typeface="Josefin Sans Regular" pitchFamily="2" charset="0"/>
              </a:rPr>
              <a:t>.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D84696A-BBA7-4044-9498-2300BF372B66}"/>
              </a:ext>
            </a:extLst>
          </p:cNvPr>
          <p:cNvSpPr txBox="1"/>
          <p:nvPr/>
        </p:nvSpPr>
        <p:spPr>
          <a:xfrm>
            <a:off x="3048000" y="4276275"/>
            <a:ext cx="12192000" cy="1734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Tại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sao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đề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tài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vẫn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được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xây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dựng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trong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khi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đã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</a:t>
            </a:r>
            <a:r>
              <a:rPr lang="en-US" sz="6000" dirty="0" err="1">
                <a:solidFill>
                  <a:srgbClr val="94DDDE"/>
                </a:solidFill>
                <a:latin typeface="Josefin Sans Bold" pitchFamily="2" charset="0"/>
              </a:rPr>
              <a:t>có</a:t>
            </a:r>
            <a:r>
              <a:rPr lang="en-US" sz="6000" dirty="0">
                <a:solidFill>
                  <a:srgbClr val="94DDDE"/>
                </a:solidFill>
                <a:latin typeface="Josefin Sans Bold" pitchFamily="2" charset="0"/>
              </a:rPr>
              <a:t> QR code?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1B877-810B-49CD-97C7-3D9D53FA09E9}"/>
              </a:ext>
            </a:extLst>
          </p:cNvPr>
          <p:cNvSpPr txBox="1"/>
          <p:nvPr/>
        </p:nvSpPr>
        <p:spPr>
          <a:xfrm>
            <a:off x="-13019468" y="6010724"/>
            <a:ext cx="11692463" cy="257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9917" lvl="1" indent="-304959" algn="just">
              <a:lnSpc>
                <a:spcPts val="3954"/>
              </a:lnSpc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Lượng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dân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khá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đông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dẫn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đến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nơi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không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điện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thoại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để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thực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hiện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đảm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bảo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mã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QR.</a:t>
            </a:r>
          </a:p>
          <a:p>
            <a:pPr marL="609917" lvl="1" indent="-304959" algn="just">
              <a:lnSpc>
                <a:spcPts val="3954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AI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khả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năng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đảm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bảo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chính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xác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hơn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QR.</a:t>
            </a:r>
          </a:p>
          <a:p>
            <a:pPr marL="609917" lvl="1" indent="-304959" algn="just">
              <a:lnSpc>
                <a:spcPts val="3954"/>
              </a:lnSpc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Khả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năng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an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toàn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về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bảo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mật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AI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vẫn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ổn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hơn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so </a:t>
            </a:r>
            <a:r>
              <a:rPr lang="en-US" sz="3600" dirty="0" err="1">
                <a:solidFill>
                  <a:schemeClr val="bg1"/>
                </a:solidFill>
                <a:latin typeface="Josefin Sans Regular" pitchFamily="2" charset="0"/>
              </a:rPr>
              <a:t>với</a:t>
            </a:r>
            <a:r>
              <a:rPr lang="en-US" sz="3600" dirty="0">
                <a:solidFill>
                  <a:schemeClr val="bg1"/>
                </a:solidFill>
                <a:latin typeface="Josefin Sans Regular" pitchFamily="2" charset="0"/>
              </a:rPr>
              <a:t> QR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AD27-0DB8-491F-9D3E-679D8F69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84" y="880831"/>
            <a:ext cx="12780432" cy="8525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9702AF-1F8D-47EC-B3A4-F7B9455E5F9C}"/>
              </a:ext>
            </a:extLst>
          </p:cNvPr>
          <p:cNvSpPr txBox="1"/>
          <p:nvPr/>
        </p:nvSpPr>
        <p:spPr>
          <a:xfrm>
            <a:off x="2763616" y="914015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6/2021</a:t>
            </a:r>
            <a:endParaRPr lang="en-US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102EB9-D1B5-4D6A-A1E2-8516B077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965" y="450246"/>
            <a:ext cx="7344070" cy="938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ã QR trên PC-Covid có thể được quét bằng camera điện thoại và cho ra một số thông tin. Ở phiên bản mới, người dùng có thể tùy chọn ẩn các thông tin này bằng ký tự *. Ảnh: Lưu Quý">
            <a:extLst>
              <a:ext uri="{FF2B5EF4-FFF2-40B4-BE49-F238E27FC236}">
                <a16:creationId xmlns:a16="http://schemas.microsoft.com/office/drawing/2014/main" id="{DD249C19-9C4B-4DD7-99FB-C490F0DE8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54" y="847650"/>
            <a:ext cx="14208891" cy="852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15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5158" y="3304590"/>
            <a:ext cx="7312717" cy="3828388"/>
            <a:chOff x="0" y="177588"/>
            <a:chExt cx="9750289" cy="5104516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8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 pitchFamily="2" charset="0"/>
                </a:rPr>
                <a:t>Bạn có câu hỏi nào không?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1462"/>
              <a:ext cx="9750289" cy="141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Hy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vọng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chúng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tôi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đã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đem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lại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cho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bạn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nhiều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điều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mới</a:t>
              </a:r>
              <a:r>
                <a:rPr lang="en-US" sz="3000" dirty="0">
                  <a:solidFill>
                    <a:srgbClr val="2B4B82"/>
                  </a:solidFill>
                  <a:latin typeface="Josefin Sans Bold" pitchFamily="2" charset="0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Bold" pitchFamily="2" charset="0"/>
                </a:rPr>
                <a:t>mẻ</a:t>
              </a:r>
              <a:endParaRPr lang="en-US" sz="3000" dirty="0">
                <a:solidFill>
                  <a:srgbClr val="2B4B82"/>
                </a:solidFill>
                <a:latin typeface="Josefin Sans Bold" pitchFamily="2" charset="0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9662" y="1751163"/>
            <a:ext cx="634992" cy="4583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06648" y="1649522"/>
            <a:ext cx="504043" cy="6616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97095" y="1700343"/>
            <a:ext cx="571419" cy="5599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12059" y="1649522"/>
            <a:ext cx="441489" cy="6616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291449" y="1696456"/>
            <a:ext cx="537826" cy="5677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195299" y="1649522"/>
            <a:ext cx="589454" cy="6616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883940" y="8057366"/>
            <a:ext cx="640714" cy="4985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526344" y="7975846"/>
            <a:ext cx="264653" cy="6616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742609" y="8074092"/>
            <a:ext cx="680391" cy="46514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751180" y="8026575"/>
            <a:ext cx="563247" cy="5601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439464" y="7975846"/>
            <a:ext cx="241796" cy="6616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195299" y="8023189"/>
            <a:ext cx="589454" cy="56694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9016487" y="6394265"/>
            <a:ext cx="381341" cy="6616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427700" y="6394265"/>
            <a:ext cx="461939" cy="66163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834392" y="6394265"/>
            <a:ext cx="496825" cy="66163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4777775" y="6394265"/>
            <a:ext cx="510058" cy="66163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414803" y="6394265"/>
            <a:ext cx="291118" cy="66163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232317" y="6467372"/>
            <a:ext cx="515418" cy="51541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908796" y="4852733"/>
            <a:ext cx="596723" cy="58153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415671" y="4812684"/>
            <a:ext cx="485999" cy="66163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788679" y="4812684"/>
            <a:ext cx="588251" cy="66163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774166" y="4812684"/>
            <a:ext cx="517276" cy="66163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217063" y="4866364"/>
            <a:ext cx="686597" cy="55427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161947" y="4910863"/>
            <a:ext cx="656157" cy="46527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839584" y="3231103"/>
            <a:ext cx="735147" cy="66163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68794" y="3263915"/>
            <a:ext cx="579752" cy="59600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775296" y="3263915"/>
            <a:ext cx="615017" cy="59600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697723" y="3231103"/>
            <a:ext cx="670161" cy="66163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312550" y="3231103"/>
            <a:ext cx="495622" cy="66163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272890" y="3231103"/>
            <a:ext cx="434271" cy="661632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01314" y="1501900"/>
            <a:ext cx="4880374" cy="3901169"/>
            <a:chOff x="0" y="23516"/>
            <a:chExt cx="6507166" cy="520155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23516"/>
              <a:ext cx="6507166" cy="283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28"/>
                </a:lnSpc>
                <a:spcBef>
                  <a:spcPct val="0"/>
                </a:spcBef>
              </a:pPr>
              <a:r>
                <a:rPr lang="en-US" sz="4850" u="none" spc="-53">
                  <a:solidFill>
                    <a:srgbClr val="2B4B82"/>
                  </a:solidFill>
                  <a:latin typeface="Josefin Sans Bold" pitchFamily="2" charset="0"/>
                </a:rPr>
                <a:t>Nguồn</a:t>
              </a:r>
            </a:p>
            <a:p>
              <a:pPr marL="0" lvl="0" indent="0" algn="l">
                <a:lnSpc>
                  <a:spcPts val="5528"/>
                </a:lnSpc>
                <a:spcBef>
                  <a:spcPct val="0"/>
                </a:spcBef>
              </a:pPr>
              <a:r>
                <a:rPr lang="en-US" sz="4850" u="none" spc="-53">
                  <a:solidFill>
                    <a:srgbClr val="2B4B82"/>
                  </a:solidFill>
                  <a:latin typeface="Josefin Sans Bold" pitchFamily="2" charset="0"/>
                </a:rPr>
                <a:t>tài nguyên</a:t>
              </a:r>
            </a:p>
            <a:p>
              <a:pPr marL="0" lvl="0" indent="0" algn="l">
                <a:lnSpc>
                  <a:spcPts val="5528"/>
                </a:lnSpc>
                <a:spcBef>
                  <a:spcPct val="0"/>
                </a:spcBef>
              </a:pPr>
              <a:r>
                <a:rPr lang="en-US" sz="4850" u="none" spc="-53">
                  <a:solidFill>
                    <a:srgbClr val="2B4B82"/>
                  </a:solidFill>
                  <a:latin typeface="Josefin Sans Bold" pitchFamily="2" charset="0"/>
                </a:rPr>
                <a:t>miễn phí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3188630"/>
              <a:ext cx="6507166" cy="203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45"/>
                </a:lnSpc>
                <a:spcBef>
                  <a:spcPct val="0"/>
                </a:spcBef>
              </a:pPr>
              <a:r>
                <a:rPr lang="en-US" sz="2175" u="none">
                  <a:solidFill>
                    <a:srgbClr val="2B4B82"/>
                  </a:solidFill>
                  <a:latin typeface="Josefin Sans Bold" pitchFamily="2" charset="0"/>
                </a:rPr>
                <a:t>Hãy sử dụng những biểu tượng cũng như hình minh họa miễn phí và có thể thay màu này trong thiết kế Canva của bạn</a:t>
              </a:r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2118181" y="3631023"/>
            <a:ext cx="6338112" cy="6384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86169" y="-281481"/>
            <a:ext cx="2656921" cy="21303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75990" y="7569905"/>
            <a:ext cx="2367100" cy="2367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3332" y="2125217"/>
            <a:ext cx="3928739" cy="5330388"/>
            <a:chOff x="0" y="0"/>
            <a:chExt cx="5238318" cy="710718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12712" t="3983" r="15537" b="4514"/>
            <a:stretch>
              <a:fillRect/>
            </a:stretch>
          </p:blipFill>
          <p:spPr>
            <a:xfrm>
              <a:off x="0" y="0"/>
              <a:ext cx="5238318" cy="710718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rcRect r="25446" b="1821"/>
            <a:stretch>
              <a:fillRect/>
            </a:stretch>
          </p:blipFill>
          <p:spPr>
            <a:xfrm>
              <a:off x="3454260" y="2593576"/>
              <a:ext cx="1536550" cy="1093924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l="1740" r="13926" b="2262"/>
          <a:stretch>
            <a:fillRect/>
          </a:stretch>
        </p:blipFill>
        <p:spPr>
          <a:xfrm>
            <a:off x="4544963" y="2125217"/>
            <a:ext cx="7762890" cy="53303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10493" r="14735"/>
          <a:stretch>
            <a:fillRect/>
          </a:stretch>
        </p:blipFill>
        <p:spPr>
          <a:xfrm>
            <a:off x="12575810" y="2125217"/>
            <a:ext cx="5314084" cy="533038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4042" y="647700"/>
            <a:ext cx="976823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399" err="1">
                <a:solidFill>
                  <a:srgbClr val="31356E"/>
                </a:solidFill>
                <a:latin typeface="Josefin Sans Bold"/>
              </a:rPr>
              <a:t>Vấn</a:t>
            </a:r>
            <a:r>
              <a:rPr lang="en-US" sz="6399" dirty="0">
                <a:solidFill>
                  <a:srgbClr val="31356E"/>
                </a:solidFill>
                <a:latin typeface="Josefin Sans Bold"/>
              </a:rPr>
              <a:t> </a:t>
            </a:r>
            <a:r>
              <a:rPr lang="en-US" sz="6399" err="1">
                <a:solidFill>
                  <a:srgbClr val="31356E"/>
                </a:solidFill>
                <a:latin typeface="Josefin Sans Bold"/>
              </a:rPr>
              <a:t>đề</a:t>
            </a:r>
            <a:r>
              <a:rPr lang="en-US" sz="6399" dirty="0">
                <a:solidFill>
                  <a:srgbClr val="31356E"/>
                </a:solidFill>
                <a:latin typeface="Josefin Sans Bold"/>
              </a:rPr>
              <a:t> </a:t>
            </a:r>
            <a:r>
              <a:rPr lang="en-US" sz="6399" err="1">
                <a:solidFill>
                  <a:srgbClr val="31356E"/>
                </a:solidFill>
                <a:latin typeface="Josefin Sans Bold"/>
              </a:rPr>
              <a:t>nghiên</a:t>
            </a:r>
            <a:r>
              <a:rPr lang="en-US" sz="6399" dirty="0">
                <a:solidFill>
                  <a:srgbClr val="31356E"/>
                </a:solidFill>
                <a:latin typeface="Josefin Sans Bold"/>
              </a:rPr>
              <a:t> </a:t>
            </a:r>
            <a:r>
              <a:rPr lang="en-US" sz="6399" err="1">
                <a:solidFill>
                  <a:srgbClr val="31356E"/>
                </a:solidFill>
                <a:latin typeface="Josefin Sans Bold"/>
              </a:rPr>
              <a:t>cứu</a:t>
            </a:r>
            <a:endParaRPr lang="en-US" sz="6399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3332" y="7937071"/>
            <a:ext cx="15513775" cy="189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=&gt;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Triển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khai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rộng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rãi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chương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trình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tiêm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vắc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xin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nhằm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tạo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ra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miễn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dịch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cộng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đồng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3719"/>
              </a:lnSpc>
            </a:pPr>
            <a:endParaRPr lang="en-US" sz="3099" dirty="0">
              <a:solidFill>
                <a:srgbClr val="2B4B82"/>
              </a:solidFill>
              <a:latin typeface="Josefin Sans Regular"/>
            </a:endParaRPr>
          </a:p>
          <a:p>
            <a:pPr algn="just">
              <a:lnSpc>
                <a:spcPts val="3719"/>
              </a:lnSpc>
            </a:pP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=&gt;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Tạo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ra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một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ứng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dụng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có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thể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quản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lí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được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thông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tin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vắc-xin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dân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để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thuận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tiện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cho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việc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kiểm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soát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ra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vào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vùng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2B4B82"/>
                </a:solidFill>
                <a:latin typeface="Josefin Sans Regular"/>
              </a:rPr>
              <a:t>dịch</a:t>
            </a:r>
            <a:r>
              <a:rPr lang="en-US" sz="3099" dirty="0">
                <a:solidFill>
                  <a:srgbClr val="2B4B82"/>
                </a:solidFill>
                <a:latin typeface="Josefin Sans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26775" y="4231712"/>
            <a:ext cx="6234450" cy="1823576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D90BC031-623A-42C5-B649-A5DDD649347C}"/>
              </a:ext>
            </a:extLst>
          </p:cNvPr>
          <p:cNvSpPr txBox="1"/>
          <p:nvPr/>
        </p:nvSpPr>
        <p:spPr>
          <a:xfrm>
            <a:off x="4956129" y="10287000"/>
            <a:ext cx="8375742" cy="1823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Công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nghệ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nhận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diện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khuôn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mặt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những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người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đã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tiêm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vắc-xin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hỗ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trợ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phòng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chống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dịch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bệnh</a:t>
            </a:r>
            <a:endParaRPr lang="en-US" sz="3600" dirty="0">
              <a:solidFill>
                <a:srgbClr val="94DDDE"/>
              </a:solidFill>
              <a:latin typeface="Josefi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327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26775" y="3430595"/>
            <a:ext cx="6234450" cy="182357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956129" y="5143500"/>
            <a:ext cx="8375742" cy="1823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Công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nghệ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nhận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diện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khuôn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mặt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những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người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đã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tiêm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vắc-xin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hỗ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trợ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phòng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chống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dịch</a:t>
            </a:r>
            <a:r>
              <a:rPr lang="en-US" sz="3600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en-US" sz="3600" dirty="0" err="1">
                <a:solidFill>
                  <a:srgbClr val="94DDDE"/>
                </a:solidFill>
                <a:latin typeface="Josefin Sans Regular"/>
              </a:rPr>
              <a:t>bệnh</a:t>
            </a:r>
            <a:endParaRPr lang="en-US" sz="3600" dirty="0">
              <a:solidFill>
                <a:srgbClr val="94DDDE"/>
              </a:solidFill>
              <a:latin typeface="Josefin Sans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0695" y="3390900"/>
            <a:ext cx="5357753" cy="2005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Mục</a:t>
            </a:r>
            <a:r>
              <a:rPr lang="en-US" sz="72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đích</a:t>
            </a:r>
            <a:r>
              <a:rPr lang="en-US" sz="72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nghiên</a:t>
            </a:r>
            <a:r>
              <a:rPr lang="en-US" sz="72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cứu</a:t>
            </a:r>
            <a:endParaRPr lang="en-US" sz="7200" dirty="0">
              <a:solidFill>
                <a:srgbClr val="2B4B82"/>
              </a:solidFill>
              <a:latin typeface="Josefin Sans Bold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8239" y="5604631"/>
            <a:ext cx="6226457" cy="2614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Quản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lí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thông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tin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vắc-xin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của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dân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hoặc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là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F0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đã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khỏi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bệnh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. </a:t>
            </a:r>
          </a:p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Giúp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lực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lượng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chức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năng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dễ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dàng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hơn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trong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việc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kiểm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soát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truy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vết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F1, F2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trong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cộng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đồng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57993" y="3390900"/>
            <a:ext cx="6191807" cy="2005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Mục</a:t>
            </a:r>
            <a:r>
              <a:rPr lang="en-US" sz="72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tiêu</a:t>
            </a:r>
            <a:r>
              <a:rPr lang="en-US" sz="72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nghiên</a:t>
            </a:r>
            <a:r>
              <a:rPr lang="en-US" sz="7200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7200" dirty="0" err="1">
                <a:solidFill>
                  <a:srgbClr val="2B4B82"/>
                </a:solidFill>
                <a:latin typeface="Josefin Sans Bold" pitchFamily="2" charset="0"/>
              </a:rPr>
              <a:t>cứu</a:t>
            </a:r>
            <a:endParaRPr lang="en-US" sz="7200" dirty="0">
              <a:solidFill>
                <a:srgbClr val="2B4B82"/>
              </a:solidFill>
              <a:latin typeface="Josefin Sans Bold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51836" y="5604631"/>
            <a:ext cx="6745563" cy="2614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6280" lvl="1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Đạt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tính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chính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xác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tối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thiểu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93%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với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số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lượng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tham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gia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ít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(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cụ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thể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là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20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học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sinh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lớp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10A5).</a:t>
            </a:r>
          </a:p>
          <a:p>
            <a:pPr marL="259080" lvl="1" algn="just">
              <a:lnSpc>
                <a:spcPts val="3359"/>
              </a:lnSpc>
            </a:pPr>
            <a:endParaRPr lang="en-US" sz="2800" dirty="0">
              <a:solidFill>
                <a:srgbClr val="2B4B82"/>
              </a:solidFill>
              <a:latin typeface="Josefin Sans Regular"/>
            </a:endParaRPr>
          </a:p>
          <a:p>
            <a:pPr marL="716280" lvl="1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Đạt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tính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chính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xác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tối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thiểu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90%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đối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với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số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lượng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tham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gia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800" dirty="0" err="1">
                <a:solidFill>
                  <a:srgbClr val="2B4B82"/>
                </a:solidFill>
                <a:latin typeface="Josefin Sans Regular"/>
              </a:rPr>
              <a:t>nhiều</a:t>
            </a:r>
            <a:r>
              <a:rPr lang="en-US" sz="2800" dirty="0">
                <a:solidFill>
                  <a:srgbClr val="2B4B82"/>
                </a:solidFill>
                <a:latin typeface="Josefin Sans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333" y="-822753"/>
            <a:ext cx="4597438" cy="28420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101170" y="531255"/>
            <a:ext cx="2076668" cy="1276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88014" y="-2307337"/>
            <a:ext cx="3837986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43579" y="-3618545"/>
            <a:ext cx="5357753" cy="559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4886" y="3848100"/>
            <a:ext cx="8489114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499" err="1">
                <a:solidFill>
                  <a:srgbClr val="F7B4A7"/>
                </a:solidFill>
                <a:latin typeface="Josefin Sans Bold" pitchFamily="2" charset="0"/>
              </a:rPr>
              <a:t>Phương</a:t>
            </a:r>
            <a:r>
              <a:rPr lang="en-US" sz="8499">
                <a:solidFill>
                  <a:srgbClr val="F7B4A7"/>
                </a:solidFill>
                <a:latin typeface="Josefin Sans Bold" pitchFamily="2" charset="0"/>
              </a:rPr>
              <a:t> </a:t>
            </a:r>
            <a:r>
              <a:rPr lang="en-US" sz="8499" err="1">
                <a:solidFill>
                  <a:srgbClr val="F7B4A7"/>
                </a:solidFill>
                <a:latin typeface="Josefin Sans Bold" pitchFamily="2" charset="0"/>
              </a:rPr>
              <a:t>pháp</a:t>
            </a:r>
            <a:r>
              <a:rPr lang="en-US" sz="8499">
                <a:solidFill>
                  <a:srgbClr val="F7B4A7"/>
                </a:solidFill>
                <a:latin typeface="Josefin Sans Bold" pitchFamily="2" charset="0"/>
              </a:rPr>
              <a:t> </a:t>
            </a:r>
            <a:r>
              <a:rPr lang="en-US" sz="8499" err="1">
                <a:solidFill>
                  <a:srgbClr val="F7B4A7"/>
                </a:solidFill>
                <a:latin typeface="Josefin Sans Bold" pitchFamily="2" charset="0"/>
              </a:rPr>
              <a:t>nghiên</a:t>
            </a:r>
            <a:r>
              <a:rPr lang="en-US" sz="8499">
                <a:solidFill>
                  <a:srgbClr val="F7B4A7"/>
                </a:solidFill>
                <a:latin typeface="Josefin Sans Bold" pitchFamily="2" charset="0"/>
              </a:rPr>
              <a:t> </a:t>
            </a:r>
            <a:r>
              <a:rPr lang="en-US" sz="8499" err="1">
                <a:solidFill>
                  <a:srgbClr val="F7B4A7"/>
                </a:solidFill>
                <a:latin typeface="Josefin Sans Bold" pitchFamily="2" charset="0"/>
              </a:rPr>
              <a:t>cứu</a:t>
            </a:r>
            <a:endParaRPr lang="en-US" sz="8499">
              <a:solidFill>
                <a:srgbClr val="F7B4A7"/>
              </a:solidFill>
              <a:latin typeface="Josefin Sans Bold" pitchFamily="2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05070" y="2402280"/>
            <a:ext cx="5579099" cy="40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748" r="43452"/>
          <a:stretch>
            <a:fillRect/>
          </a:stretch>
        </p:blipFill>
        <p:spPr>
          <a:xfrm>
            <a:off x="0" y="0"/>
            <a:ext cx="691276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0000" y="1562100"/>
            <a:ext cx="9962337" cy="924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0"/>
              </a:lnSpc>
            </a:pPr>
            <a:r>
              <a:rPr lang="en-US" sz="6024" dirty="0" err="1">
                <a:solidFill>
                  <a:srgbClr val="2B4B82"/>
                </a:solidFill>
                <a:latin typeface="Josefin Sans Bold" pitchFamily="2" charset="0"/>
              </a:rPr>
              <a:t>Chọn</a:t>
            </a:r>
            <a:r>
              <a:rPr lang="en-US" sz="60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024" dirty="0" err="1">
                <a:solidFill>
                  <a:srgbClr val="2B4B82"/>
                </a:solidFill>
                <a:latin typeface="Josefin Sans Bold" pitchFamily="2" charset="0"/>
              </a:rPr>
              <a:t>đối</a:t>
            </a:r>
            <a:r>
              <a:rPr lang="en-US" sz="60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024" dirty="0" err="1">
                <a:solidFill>
                  <a:srgbClr val="2B4B82"/>
                </a:solidFill>
                <a:latin typeface="Josefin Sans Bold" pitchFamily="2" charset="0"/>
              </a:rPr>
              <a:t>tượng</a:t>
            </a:r>
            <a:r>
              <a:rPr lang="en-US" sz="60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024" dirty="0" err="1">
                <a:solidFill>
                  <a:srgbClr val="2B4B82"/>
                </a:solidFill>
                <a:latin typeface="Josefin Sans Bold" pitchFamily="2" charset="0"/>
              </a:rPr>
              <a:t>nghiên</a:t>
            </a:r>
            <a:r>
              <a:rPr lang="en-US" sz="60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6024" dirty="0" err="1">
                <a:solidFill>
                  <a:srgbClr val="2B4B82"/>
                </a:solidFill>
                <a:latin typeface="Josefin Sans Bold" pitchFamily="2" charset="0"/>
              </a:rPr>
              <a:t>cứu</a:t>
            </a:r>
            <a:endParaRPr lang="en-US" sz="6024" dirty="0">
              <a:solidFill>
                <a:srgbClr val="2B4B82"/>
              </a:solidFill>
              <a:latin typeface="Josefin Sans Bold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000" y="3086100"/>
            <a:ext cx="9962337" cy="582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780"/>
              </a:lnSpc>
              <a:buFontTx/>
              <a:buChar char="-"/>
            </a:pP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Tiêu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chí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: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dân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học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sinh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sinh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viên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(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những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đã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tiêm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1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mũi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vắc-xin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trở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lên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hoặc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F0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đã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khỏi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bệnh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).</a:t>
            </a: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endParaRPr lang="en-US" sz="2700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Đạo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đức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nghiên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cứu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: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Dựa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trên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sự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tự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nguyện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của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đối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tượng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.</a:t>
            </a: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endParaRPr lang="en-US" sz="2700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Phạm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vi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: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trường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học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khu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dân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cư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trong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TP.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Đà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Nẵng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.</a:t>
            </a: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endParaRPr lang="en-US" sz="2700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Mục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tiêu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về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số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lượng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: 1000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.</a:t>
            </a: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endParaRPr lang="en-US" sz="2700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3780"/>
              </a:lnSpc>
              <a:buFontTx/>
              <a:buChar char="-"/>
            </a:pP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Mục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tiêu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về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chất</a:t>
            </a:r>
            <a:r>
              <a:rPr lang="en-US" sz="2700" dirty="0">
                <a:solidFill>
                  <a:srgbClr val="2B4B82"/>
                </a:solidFill>
                <a:latin typeface="Josefin Sans Regular Bold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 Bold"/>
              </a:rPr>
              <a:t>lượng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: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Thông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tin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dữ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liệu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dùng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được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cung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cấp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phải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đảm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bảo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tính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trung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thực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đúng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đắn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dirty="0">
              <a:solidFill>
                <a:srgbClr val="2B4B82"/>
              </a:solidFill>
              <a:latin typeface="Josefin Sans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564" r="26048"/>
          <a:stretch>
            <a:fillRect/>
          </a:stretch>
        </p:blipFill>
        <p:spPr>
          <a:xfrm>
            <a:off x="321148" y="2305452"/>
            <a:ext cx="8594252" cy="53054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68813" y="2602655"/>
            <a:ext cx="7312205" cy="144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-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Bắt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đầu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qua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cơ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sở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tiêm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chủng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trường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học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hoặc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khu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dân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cư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có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số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dân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&lt; 1000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trên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địa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bàn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TP.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Đà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Nẵng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68813" y="5914043"/>
            <a:ext cx="7312205" cy="241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- Qua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những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dữ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liệu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nghiên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cứu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nhóm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sử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dụng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công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nghệ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nhận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diện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khuôn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mặt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(AI)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kiểm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tra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xem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người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được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quét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đã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được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tiêm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chủng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chưa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,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từ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đó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thông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báo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đến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các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cơ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quan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chức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năng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có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thẩm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en-US" sz="2700" dirty="0" err="1">
                <a:solidFill>
                  <a:srgbClr val="2B4B82"/>
                </a:solidFill>
                <a:latin typeface="Josefin Sans Regular"/>
              </a:rPr>
              <a:t>quyền</a:t>
            </a:r>
            <a:r>
              <a:rPr lang="en-US" sz="2700" dirty="0">
                <a:solidFill>
                  <a:srgbClr val="2B4B82"/>
                </a:solidFill>
                <a:latin typeface="Josefin Sans Regular"/>
              </a:rPr>
              <a:t>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E3F6947-D874-48FA-B46B-FD02A6EB5FC1}"/>
              </a:ext>
            </a:extLst>
          </p:cNvPr>
          <p:cNvSpPr txBox="1"/>
          <p:nvPr/>
        </p:nvSpPr>
        <p:spPr>
          <a:xfrm>
            <a:off x="9568813" y="1824968"/>
            <a:ext cx="7312205" cy="6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Quá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trình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thu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thập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dữ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liệu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: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ABADDFE-B55E-46FB-BC87-42A82F40CD5A}"/>
              </a:ext>
            </a:extLst>
          </p:cNvPr>
          <p:cNvSpPr txBox="1"/>
          <p:nvPr/>
        </p:nvSpPr>
        <p:spPr>
          <a:xfrm>
            <a:off x="9568813" y="5136356"/>
            <a:ext cx="7312205" cy="6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0"/>
              </a:lnSpc>
            </a:pP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Kết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quả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dự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 </a:t>
            </a:r>
            <a:r>
              <a:rPr lang="en-US" sz="4224" dirty="0" err="1">
                <a:solidFill>
                  <a:srgbClr val="2B4B82"/>
                </a:solidFill>
                <a:latin typeface="Josefin Sans Bold" pitchFamily="2" charset="0"/>
              </a:rPr>
              <a:t>kiến</a:t>
            </a:r>
            <a:r>
              <a:rPr lang="en-US" sz="4224" dirty="0">
                <a:solidFill>
                  <a:srgbClr val="2B4B82"/>
                </a:solidFill>
                <a:latin typeface="Josefin Sans Bold" pitchFamily="2" charset="0"/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892</Words>
  <Application>Microsoft Office PowerPoint</Application>
  <PresentationFormat>Custom</PresentationFormat>
  <Paragraphs>136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Josefin Sans Regular</vt:lpstr>
      <vt:lpstr>Calibri</vt:lpstr>
      <vt:lpstr>Open Sans Extrabold</vt:lpstr>
      <vt:lpstr>Josefin Sans Regular Bold</vt:lpstr>
      <vt:lpstr>Josefin Sans Bold</vt:lpstr>
      <vt:lpstr>Open Sans Light</vt:lpstr>
      <vt:lpstr>Arial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VACIRIS</dc:title>
  <dc:creator>PC</dc:creator>
  <cp:lastModifiedBy>Lê Quang Phúc</cp:lastModifiedBy>
  <cp:revision>35</cp:revision>
  <dcterms:created xsi:type="dcterms:W3CDTF">2006-08-16T00:00:00Z</dcterms:created>
  <dcterms:modified xsi:type="dcterms:W3CDTF">2021-11-28T02:40:41Z</dcterms:modified>
  <dc:identifier>DAEw7omgnBI</dc:identifier>
</cp:coreProperties>
</file>